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84" r:id="rId3"/>
    <p:sldId id="259" r:id="rId4"/>
    <p:sldId id="268" r:id="rId5"/>
    <p:sldId id="269" r:id="rId6"/>
    <p:sldId id="270" r:id="rId7"/>
    <p:sldId id="260" r:id="rId8"/>
    <p:sldId id="271" r:id="rId9"/>
    <p:sldId id="272" r:id="rId10"/>
    <p:sldId id="273" r:id="rId11"/>
    <p:sldId id="262" r:id="rId12"/>
    <p:sldId id="274" r:id="rId13"/>
    <p:sldId id="275" r:id="rId14"/>
    <p:sldId id="276" r:id="rId15"/>
    <p:sldId id="264" r:id="rId16"/>
    <p:sldId id="265" r:id="rId17"/>
    <p:sldId id="277" r:id="rId18"/>
    <p:sldId id="278" r:id="rId19"/>
    <p:sldId id="280" r:id="rId20"/>
    <p:sldId id="283" r:id="rId21"/>
    <p:sldId id="282" r:id="rId22"/>
    <p:sldId id="281" r:id="rId23"/>
    <p:sldId id="319" r:id="rId24"/>
    <p:sldId id="321" r:id="rId25"/>
    <p:sldId id="322" r:id="rId26"/>
    <p:sldId id="320" r:id="rId27"/>
    <p:sldId id="285" r:id="rId28"/>
    <p:sldId id="297" r:id="rId29"/>
    <p:sldId id="323" r:id="rId30"/>
    <p:sldId id="287" r:id="rId31"/>
    <p:sldId id="288" r:id="rId32"/>
    <p:sldId id="289" r:id="rId33"/>
    <p:sldId id="290" r:id="rId34"/>
    <p:sldId id="292" r:id="rId35"/>
    <p:sldId id="301" r:id="rId36"/>
    <p:sldId id="293" r:id="rId37"/>
    <p:sldId id="294" r:id="rId38"/>
    <p:sldId id="302" r:id="rId39"/>
    <p:sldId id="305" r:id="rId40"/>
    <p:sldId id="341" r:id="rId41"/>
    <p:sldId id="340" r:id="rId42"/>
    <p:sldId id="339" r:id="rId43"/>
    <p:sldId id="338" r:id="rId44"/>
    <p:sldId id="337" r:id="rId45"/>
    <p:sldId id="342" r:id="rId46"/>
    <p:sldId id="343" r:id="rId47"/>
    <p:sldId id="333" r:id="rId48"/>
    <p:sldId id="317" r:id="rId49"/>
    <p:sldId id="334" r:id="rId50"/>
    <p:sldId id="257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1" autoAdjust="0"/>
    <p:restoredTop sz="94640" autoAdjust="0"/>
  </p:normalViewPr>
  <p:slideViewPr>
    <p:cSldViewPr>
      <p:cViewPr varScale="1">
        <p:scale>
          <a:sx n="66" d="100"/>
          <a:sy n="66" d="100"/>
        </p:scale>
        <p:origin x="-10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0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5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5.wmf"/><Relationship Id="rId1" Type="http://schemas.openxmlformats.org/officeDocument/2006/relationships/image" Target="../media/image19.wmf"/><Relationship Id="rId4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5.wmf"/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4.wmf"/><Relationship Id="rId1" Type="http://schemas.openxmlformats.org/officeDocument/2006/relationships/image" Target="../media/image8.wmf"/><Relationship Id="rId4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4.wmf"/><Relationship Id="rId1" Type="http://schemas.openxmlformats.org/officeDocument/2006/relationships/image" Target="../media/image75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5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08BA0-E3EB-425A-80A8-3C1B4CEB259F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66148-5A88-4ED2-B457-ABE64A6CBA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6148-5A88-4ED2-B457-ABE64A6CBA00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69748-956F-451A-80AD-D37D38972642}" type="datetimeFigureOut">
              <a:rPr lang="en-US" smtClean="0"/>
              <a:pPr/>
              <a:t>8/13/2013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CB80F-75C4-449A-BD18-4DBBB5D143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4.bin"/><Relationship Id="rId2" Type="http://schemas.openxmlformats.org/officeDocument/2006/relationships/audio" Target="../media/audio3.wav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8.bin"/><Relationship Id="rId2" Type="http://schemas.openxmlformats.org/officeDocument/2006/relationships/audio" Target="../media/audio4.wav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4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4.xml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5.wav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6.wav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14.bin"/><Relationship Id="rId2" Type="http://schemas.openxmlformats.org/officeDocument/2006/relationships/audio" Target="../media/audio7.wav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17.bin"/><Relationship Id="rId2" Type="http://schemas.openxmlformats.org/officeDocument/2006/relationships/audio" Target="../media/audio8.wav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19.bin"/><Relationship Id="rId2" Type="http://schemas.openxmlformats.org/officeDocument/2006/relationships/audio" Target="../media/audio9.wav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9.xml"/><Relationship Id="rId9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3.bin"/><Relationship Id="rId2" Type="http://schemas.openxmlformats.org/officeDocument/2006/relationships/audio" Target="../media/audio10.wav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7.bin"/><Relationship Id="rId2" Type="http://schemas.openxmlformats.org/officeDocument/2006/relationships/audio" Target="../media/audio11.wav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30.bin"/><Relationship Id="rId2" Type="http://schemas.openxmlformats.org/officeDocument/2006/relationships/audio" Target="../media/audio12.wav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8.png"/><Relationship Id="rId2" Type="http://schemas.openxmlformats.org/officeDocument/2006/relationships/audio" Target="../media/audio13.wav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9.png"/><Relationship Id="rId2" Type="http://schemas.openxmlformats.org/officeDocument/2006/relationships/audio" Target="../media/audio14.wav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36.bin"/><Relationship Id="rId2" Type="http://schemas.openxmlformats.org/officeDocument/2006/relationships/audio" Target="../media/audio15.wav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3.png"/><Relationship Id="rId2" Type="http://schemas.openxmlformats.org/officeDocument/2006/relationships/audio" Target="../media/audio16.wav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40.bin"/><Relationship Id="rId2" Type="http://schemas.openxmlformats.org/officeDocument/2006/relationships/audio" Target="../media/audio17.wav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42.bin"/><Relationship Id="rId2" Type="http://schemas.openxmlformats.org/officeDocument/2006/relationships/audio" Target="../media/audio18.wav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9.png"/><Relationship Id="rId2" Type="http://schemas.openxmlformats.org/officeDocument/2006/relationships/audio" Target="../media/audio19.wav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9.png"/><Relationship Id="rId2" Type="http://schemas.openxmlformats.org/officeDocument/2006/relationships/audio" Target="../media/audio20.wav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9.png"/><Relationship Id="rId2" Type="http://schemas.openxmlformats.org/officeDocument/2006/relationships/audio" Target="../media/audio21.wav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22.wav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52.bin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9.xml"/><Relationship Id="rId1" Type="http://schemas.openxmlformats.org/officeDocument/2006/relationships/audio" Target="../media/audio23.wav"/><Relationship Id="rId5" Type="http://schemas.openxmlformats.org/officeDocument/2006/relationships/image" Target="../media/image4.pn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9.xml"/><Relationship Id="rId1" Type="http://schemas.openxmlformats.org/officeDocument/2006/relationships/audio" Target="../media/audio26.wav"/><Relationship Id="rId5" Type="http://schemas.openxmlformats.org/officeDocument/2006/relationships/image" Target="../media/image4.pn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54.bin"/><Relationship Id="rId2" Type="http://schemas.openxmlformats.org/officeDocument/2006/relationships/audio" Target="../media/audio27.wav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28.wav"/><Relationship Id="rId5" Type="http://schemas.openxmlformats.org/officeDocument/2006/relationships/image" Target="../media/image4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29.wav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58.bin"/><Relationship Id="rId2" Type="http://schemas.openxmlformats.org/officeDocument/2006/relationships/audio" Target="../media/audio30.wav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6.png"/><Relationship Id="rId5" Type="http://schemas.openxmlformats.org/officeDocument/2006/relationships/oleObject" Target="../embeddings/oleObject57.bin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31.wav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7.png"/><Relationship Id="rId5" Type="http://schemas.openxmlformats.org/officeDocument/2006/relationships/oleObject" Target="../embeddings/oleObject59.bin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61.bin"/><Relationship Id="rId2" Type="http://schemas.openxmlformats.org/officeDocument/2006/relationships/audio" Target="../media/audio32.wav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33.wav"/><Relationship Id="rId5" Type="http://schemas.openxmlformats.org/officeDocument/2006/relationships/image" Target="../media/image4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34.wav"/><Relationship Id="rId5" Type="http://schemas.openxmlformats.org/officeDocument/2006/relationships/image" Target="../media/image4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35.wav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36.wav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37.wav"/><Relationship Id="rId5" Type="http://schemas.openxmlformats.org/officeDocument/2006/relationships/image" Target="../media/image4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38.wav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39.wav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40.wav"/><Relationship Id="rId5" Type="http://schemas.openxmlformats.org/officeDocument/2006/relationships/image" Target="../media/image4.png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41.wav"/><Relationship Id="rId5" Type="http://schemas.openxmlformats.org/officeDocument/2006/relationships/image" Target="../media/image4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42.wav"/><Relationship Id="rId5" Type="http://schemas.openxmlformats.org/officeDocument/2006/relationships/image" Target="../media/image4.png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67.bin"/><Relationship Id="rId2" Type="http://schemas.openxmlformats.org/officeDocument/2006/relationships/audio" Target="../media/audio43.wav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69.bin"/><Relationship Id="rId2" Type="http://schemas.openxmlformats.org/officeDocument/2006/relationships/audio" Target="../media/audio44.wav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44.xml"/><Relationship Id="rId9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audio" Target="../media/audio45.wav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73.bin"/><Relationship Id="rId2" Type="http://schemas.openxmlformats.org/officeDocument/2006/relationships/audio" Target="../media/audio46.wav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5" Type="http://schemas.openxmlformats.org/officeDocument/2006/relationships/image" Target="../media/image4.png"/><Relationship Id="rId4" Type="http://schemas.openxmlformats.org/officeDocument/2006/relationships/image" Target="../media/image81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48.wav"/><Relationship Id="rId5" Type="http://schemas.openxmlformats.org/officeDocument/2006/relationships/image" Target="../media/image4.png"/><Relationship Id="rId4" Type="http://schemas.openxmlformats.org/officeDocument/2006/relationships/image" Target="../media/image82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png"/><Relationship Id="rId2" Type="http://schemas.openxmlformats.org/officeDocument/2006/relationships/audio" Target="../media/audio49.wav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84.png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0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2590799"/>
          </a:xfrm>
        </p:spPr>
        <p:txBody>
          <a:bodyPr>
            <a:normAutofit/>
          </a:bodyPr>
          <a:lstStyle/>
          <a:p>
            <a:r>
              <a:rPr lang="en-US" dirty="0" smtClean="0"/>
              <a:t>PTOLEMY’S THEOREM:</a:t>
            </a:r>
            <a:br>
              <a:rPr lang="en-US" dirty="0" smtClean="0"/>
            </a:br>
            <a:r>
              <a:rPr lang="en-US" sz="3600" i="1" dirty="0" smtClean="0"/>
              <a:t>A well-known result</a:t>
            </a:r>
            <a:br>
              <a:rPr lang="en-US" sz="3600" i="1" dirty="0" smtClean="0"/>
            </a:br>
            <a:r>
              <a:rPr lang="en-US" sz="3600" i="1" dirty="0" smtClean="0"/>
              <a:t>that is not that</a:t>
            </a:r>
            <a:br>
              <a:rPr lang="en-US" sz="3600" i="1" dirty="0" smtClean="0"/>
            </a:br>
            <a:r>
              <a:rPr lang="en-US" sz="3600" i="1" dirty="0" smtClean="0"/>
              <a:t>well-known.</a:t>
            </a:r>
            <a:endParaRPr lang="en-US" sz="3600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Pat Touhey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Misericordia University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Dallas, PA 18612</a:t>
            </a: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ptouhey@misericordia.edu</a:t>
            </a:r>
          </a:p>
          <a:p>
            <a:endParaRPr lang="en-US" dirty="0"/>
          </a:p>
        </p:txBody>
      </p:sp>
      <p:pic>
        <p:nvPicPr>
          <p:cNvPr id="5" name="~PP1393.WAV">
            <a:hlinkClick r:id="" action="ppaction://media"/>
          </p:cNvPr>
          <p:cNvPicPr>
            <a:picLocks noRot="1" noChangeAspect="1"/>
          </p:cNvPicPr>
          <p:nvPr>
            <a:wavAudioFile r:embed="rId1" name="~PP1393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Ptolemy’s</a:t>
            </a:r>
            <a:br>
              <a:rPr lang="en-US" sz="4000" dirty="0" smtClean="0"/>
            </a:br>
            <a:r>
              <a:rPr lang="en-US" sz="4000" dirty="0" smtClean="0"/>
              <a:t>Theorem</a:t>
            </a:r>
            <a:endParaRPr lang="en-US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3200" dirty="0" smtClean="0"/>
          </a:p>
          <a:p>
            <a:r>
              <a:rPr lang="en-US" sz="2800" dirty="0" smtClean="0"/>
              <a:t>The product of the diagonals equals the sum of the products of the two pairs of opposite sides.</a:t>
            </a:r>
          </a:p>
          <a:p>
            <a:endParaRPr lang="en-US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533400" y="5715000"/>
          <a:ext cx="5429250" cy="550862"/>
        </p:xfrm>
        <a:graphic>
          <a:graphicData uri="http://schemas.openxmlformats.org/presentationml/2006/ole">
            <p:oleObj spid="_x0000_s76802" name="Equation" r:id="rId5" imgW="2171520" imgH="203040" progId="Equation.DSMT4">
              <p:embed/>
            </p:oleObj>
          </a:graphicData>
        </a:graphic>
      </p:graphicFrame>
      <p:pic>
        <p:nvPicPr>
          <p:cNvPr id="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1570" y="931863"/>
            <a:ext cx="4278709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3114.WAV">
            <a:hlinkClick r:id="" action="ppaction://media"/>
          </p:cNvPr>
          <p:cNvPicPr>
            <a:picLocks noRot="1" noChangeAspect="1"/>
          </p:cNvPicPr>
          <p:nvPr>
            <a:wavAudioFile r:embed="rId2" name="~PP3114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033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/>
              <a:t>(</a:t>
            </a:r>
            <a:r>
              <a:rPr lang="en-US" sz="2000" i="1" dirty="0" smtClean="0"/>
              <a:t>Proof</a:t>
            </a:r>
            <a:r>
              <a:rPr lang="en-US" sz="1800" dirty="0" smtClean="0"/>
              <a:t>)</a:t>
            </a:r>
          </a:p>
          <a:p>
            <a:endParaRPr lang="en-US" sz="1800" dirty="0" smtClean="0"/>
          </a:p>
          <a:p>
            <a:r>
              <a:rPr lang="en-US" sz="2800" dirty="0" smtClean="0"/>
              <a:t>First,</a:t>
            </a:r>
            <a:endParaRPr lang="en-US" sz="2800" dirty="0"/>
          </a:p>
          <a:p>
            <a:r>
              <a:rPr lang="en-US" sz="2800" dirty="0" smtClean="0"/>
              <a:t>consider</a:t>
            </a:r>
          </a:p>
          <a:p>
            <a:endParaRPr lang="en-US" sz="1800" dirty="0"/>
          </a:p>
          <a:p>
            <a:endParaRPr lang="en-US" sz="1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578100" y="1905000"/>
          <a:ext cx="914400" cy="198438"/>
        </p:xfrm>
        <a:graphic>
          <a:graphicData uri="http://schemas.openxmlformats.org/presentationml/2006/ole">
            <p:oleObj spid="_x0000_s2052" name="Equation" r:id="rId5" imgW="914400" imgH="198720" progId="Equation.DSMT4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578100" y="1905000"/>
          <a:ext cx="914400" cy="198438"/>
        </p:xfrm>
        <a:graphic>
          <a:graphicData uri="http://schemas.openxmlformats.org/presentationml/2006/ole">
            <p:oleObj spid="_x0000_s2054" name="Equation" r:id="rId6" imgW="914400" imgH="19872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578100" y="1905000"/>
          <a:ext cx="914400" cy="198438"/>
        </p:xfrm>
        <a:graphic>
          <a:graphicData uri="http://schemas.openxmlformats.org/presentationml/2006/ole">
            <p:oleObj spid="_x0000_s2056" name="Equation" r:id="rId7" imgW="914400" imgH="198720" progId="Equation.DSMT4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1828800" y="2971800"/>
          <a:ext cx="1057276" cy="457200"/>
        </p:xfrm>
        <a:graphic>
          <a:graphicData uri="http://schemas.openxmlformats.org/presentationml/2006/ole">
            <p:oleObj spid="_x0000_s2057" name="Equation" r:id="rId8" imgW="469800" imgH="203040" progId="Equation.DSMT4">
              <p:embed/>
            </p:oleObj>
          </a:graphicData>
        </a:graphic>
      </p:graphicFrame>
      <p:pic>
        <p:nvPicPr>
          <p:cNvPr id="3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~PP4080.WAV">
            <a:hlinkClick r:id="" action="ppaction://media"/>
          </p:cNvPr>
          <p:cNvPicPr>
            <a:picLocks noRot="1" noChangeAspect="1"/>
          </p:cNvPicPr>
          <p:nvPr>
            <a:wavAudioFile r:embed="rId2" name="~PP4080.WAV"/>
          </p:nvPr>
        </p:nvPicPr>
        <p:blipFill>
          <a:blip r:embed="rId10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033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2800" dirty="0" smtClean="0"/>
          </a:p>
          <a:p>
            <a:r>
              <a:rPr lang="en-US" sz="2800" dirty="0" smtClean="0"/>
              <a:t>then</a:t>
            </a:r>
          </a:p>
          <a:p>
            <a:endParaRPr lang="en-US" sz="2800" dirty="0" smtClean="0"/>
          </a:p>
          <a:p>
            <a:r>
              <a:rPr lang="en-US" sz="2800" dirty="0" smtClean="0"/>
              <a:t>Construct</a:t>
            </a:r>
          </a:p>
          <a:p>
            <a:r>
              <a:rPr lang="en-US" sz="2800" dirty="0" smtClean="0"/>
              <a:t>equal to  </a:t>
            </a:r>
          </a:p>
          <a:p>
            <a:r>
              <a:rPr lang="en-US" sz="2800" dirty="0" smtClean="0"/>
              <a:t>(</a:t>
            </a:r>
            <a:r>
              <a:rPr lang="en-US" sz="2800" i="1" dirty="0" smtClean="0"/>
              <a:t>Elements </a:t>
            </a:r>
            <a:r>
              <a:rPr lang="en-US" sz="2800" dirty="0" smtClean="0"/>
              <a:t> I - 23)</a:t>
            </a:r>
          </a:p>
          <a:p>
            <a:endParaRPr lang="en-US" sz="1800" dirty="0"/>
          </a:p>
          <a:p>
            <a:endParaRPr lang="en-US" sz="1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578100" y="1905000"/>
          <a:ext cx="914400" cy="198438"/>
        </p:xfrm>
        <a:graphic>
          <a:graphicData uri="http://schemas.openxmlformats.org/presentationml/2006/ole">
            <p:oleObj spid="_x0000_s35842" name="Equation" r:id="rId5" imgW="914400" imgH="198720" progId="Equation.DSMT4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578100" y="1905000"/>
          <a:ext cx="914400" cy="198438"/>
        </p:xfrm>
        <a:graphic>
          <a:graphicData uri="http://schemas.openxmlformats.org/presentationml/2006/ole">
            <p:oleObj spid="_x0000_s35843" name="Equation" r:id="rId6" imgW="914400" imgH="198720" progId="Equation.DSMT4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2057400" y="3962400"/>
          <a:ext cx="1097280" cy="457200"/>
        </p:xfrm>
        <a:graphic>
          <a:graphicData uri="http://schemas.openxmlformats.org/presentationml/2006/ole">
            <p:oleObj spid="_x0000_s35844" name="Equation" r:id="rId7" imgW="457200" imgH="20304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578100" y="1905000"/>
          <a:ext cx="914400" cy="198438"/>
        </p:xfrm>
        <a:graphic>
          <a:graphicData uri="http://schemas.openxmlformats.org/presentationml/2006/ole">
            <p:oleObj spid="_x0000_s35845" name="Equation" r:id="rId8" imgW="914400" imgH="198720" progId="Equation.DSMT4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1905000" y="4495800"/>
          <a:ext cx="1057276" cy="457200"/>
        </p:xfrm>
        <a:graphic>
          <a:graphicData uri="http://schemas.openxmlformats.org/presentationml/2006/ole">
            <p:oleObj spid="_x0000_s35846" name="Equation" r:id="rId9" imgW="469800" imgH="203040" progId="Equation.DSMT4">
              <p:embed/>
            </p:oleObj>
          </a:graphicData>
        </a:graphic>
      </p:graphicFrame>
      <p:pic>
        <p:nvPicPr>
          <p:cNvPr id="2058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~PP4089.WAV">
            <a:hlinkClick r:id="" action="ppaction://media"/>
          </p:cNvPr>
          <p:cNvPicPr>
            <a:picLocks noRot="1" noChangeAspect="1"/>
          </p:cNvPicPr>
          <p:nvPr>
            <a:wavAudioFile r:embed="rId2" name="~PP4089.WAV"/>
          </p:nvPr>
        </p:nvPicPr>
        <p:blipFill>
          <a:blip r:embed="rId11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But we also have</a:t>
            </a:r>
            <a:endParaRPr lang="en-US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85937"/>
            <a:ext cx="3008313" cy="46910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33400" y="1981200"/>
          <a:ext cx="2514600" cy="530552"/>
        </p:xfrm>
        <a:graphic>
          <a:graphicData uri="http://schemas.openxmlformats.org/presentationml/2006/ole">
            <p:oleObj spid="_x0000_s36866" name="Equation" r:id="rId5" imgW="1015920" imgH="203040" progId="Equation.DSMT4">
              <p:embed/>
            </p:oleObj>
          </a:graphicData>
        </a:graphic>
      </p:graphicFrame>
      <p:pic>
        <p:nvPicPr>
          <p:cNvPr id="368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3397.WAV">
            <a:hlinkClick r:id="" action="ppaction://media"/>
          </p:cNvPr>
          <p:cNvPicPr>
            <a:picLocks noRot="1" noChangeAspect="1"/>
          </p:cNvPicPr>
          <p:nvPr>
            <a:wavAudioFile r:embed="rId2" name="~PP3397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But we also have</a:t>
            </a:r>
            <a:endParaRPr lang="en-US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85937"/>
            <a:ext cx="3008313" cy="46910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800" dirty="0" smtClean="0"/>
              <a:t>Since  they  are inscribed  angles intercepting  the same  arc.</a:t>
            </a:r>
          </a:p>
          <a:p>
            <a:endParaRPr lang="en-US" sz="2800" dirty="0"/>
          </a:p>
          <a:p>
            <a:r>
              <a:rPr lang="en-US" sz="2800" dirty="0" smtClean="0"/>
              <a:t>(</a:t>
            </a:r>
            <a:r>
              <a:rPr lang="en-US" sz="2800" i="1" dirty="0" smtClean="0"/>
              <a:t>Elements</a:t>
            </a:r>
            <a:r>
              <a:rPr lang="en-US" sz="2800" dirty="0" smtClean="0"/>
              <a:t>  III – 21)</a:t>
            </a:r>
            <a:endParaRPr lang="en-US" sz="2800" dirty="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33400" y="1981200"/>
          <a:ext cx="2514600" cy="530552"/>
        </p:xfrm>
        <a:graphic>
          <a:graphicData uri="http://schemas.openxmlformats.org/presentationml/2006/ole">
            <p:oleObj spid="_x0000_s37890" name="Equation" r:id="rId5" imgW="1015920" imgH="203040" progId="Equation.DSMT4">
              <p:embed/>
            </p:oleObj>
          </a:graphicData>
        </a:graphic>
      </p:graphicFrame>
      <p:pic>
        <p:nvPicPr>
          <p:cNvPr id="378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2785.WAV">
            <a:hlinkClick r:id="" action="ppaction://media"/>
          </p:cNvPr>
          <p:cNvPicPr>
            <a:picLocks noRot="1" noChangeAspect="1"/>
          </p:cNvPicPr>
          <p:nvPr>
            <a:wavAudioFile r:embed="rId2" name="~PP2785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"/>
            <a:ext cx="3047999" cy="5897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Thus we have </a:t>
            </a:r>
          </a:p>
          <a:p>
            <a:r>
              <a:rPr lang="en-US" sz="2800" dirty="0" smtClean="0"/>
              <a:t>similar triangles.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387" y="661194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81000" y="1447800"/>
          <a:ext cx="2645229" cy="457200"/>
        </p:xfrm>
        <a:graphic>
          <a:graphicData uri="http://schemas.openxmlformats.org/presentationml/2006/ole">
            <p:oleObj spid="_x0000_s4102" name="Equation" r:id="rId6" imgW="1028520" imgH="177480" progId="Equation.DSMT4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4103" name="Equation" r:id="rId7" imgW="914400" imgH="198720" progId="Equation.DSMT4">
              <p:embed/>
            </p:oleObj>
          </a:graphicData>
        </a:graphic>
      </p:graphicFrame>
      <p:pic>
        <p:nvPicPr>
          <p:cNvPr id="7" name="~PP93.WAV">
            <a:hlinkClick r:id="" action="ppaction://media"/>
          </p:cNvPr>
          <p:cNvPicPr>
            <a:picLocks noRot="1" noChangeAspect="1"/>
          </p:cNvPicPr>
          <p:nvPr>
            <a:wavAudioFile r:embed="rId2" name="~PP93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"/>
            <a:ext cx="3047999" cy="5897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Thus we have </a:t>
            </a:r>
          </a:p>
          <a:p>
            <a:r>
              <a:rPr lang="en-US" sz="2800" dirty="0" smtClean="0"/>
              <a:t>similar triangles.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And by corresponding parts,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 </a:t>
            </a:r>
            <a:endParaRPr lang="en-US" sz="2800" dirty="0"/>
          </a:p>
          <a:p>
            <a:endParaRPr lang="en-US" sz="2800" dirty="0"/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81000" y="1447800"/>
          <a:ext cx="2645229" cy="457200"/>
        </p:xfrm>
        <a:graphic>
          <a:graphicData uri="http://schemas.openxmlformats.org/presentationml/2006/ole">
            <p:oleObj spid="_x0000_s38914" name="Equation" r:id="rId5" imgW="1028520" imgH="177480" progId="Equation.DSMT4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38915" name="Equation" r:id="rId6" imgW="914400" imgH="198720" progId="Equation.DSMT4">
              <p:embed/>
            </p:oleObj>
          </a:graphicData>
        </a:graphic>
      </p:graphicFrame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701675" y="3778250"/>
          <a:ext cx="1879600" cy="1022350"/>
        </p:xfrm>
        <a:graphic>
          <a:graphicData uri="http://schemas.openxmlformats.org/presentationml/2006/ole">
            <p:oleObj spid="_x0000_s38917" name="Equation" r:id="rId7" imgW="723600" imgH="393480" progId="Equation.DSMT4">
              <p:embed/>
            </p:oleObj>
          </a:graphicData>
        </a:graphic>
      </p:graphicFrame>
      <p:pic>
        <p:nvPicPr>
          <p:cNvPr id="3891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2267.WAV">
            <a:hlinkClick r:id="" action="ppaction://media"/>
          </p:cNvPr>
          <p:cNvPicPr>
            <a:picLocks noRot="1" noChangeAspect="1"/>
          </p:cNvPicPr>
          <p:nvPr>
            <a:wavAudioFile r:embed="rId2" name="~PP2267.WAV"/>
          </p:nvPr>
        </p:nvPicPr>
        <p:blipFill>
          <a:blip r:embed="rId9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"/>
            <a:ext cx="3047999" cy="5897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Thus we have </a:t>
            </a:r>
          </a:p>
          <a:p>
            <a:r>
              <a:rPr lang="en-US" sz="2800" dirty="0" smtClean="0"/>
              <a:t>similar triangles.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And by corresponding parts,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So   (1)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387" y="661194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81000" y="1447800"/>
          <a:ext cx="2645229" cy="457200"/>
        </p:xfrm>
        <a:graphic>
          <a:graphicData uri="http://schemas.openxmlformats.org/presentationml/2006/ole">
            <p:oleObj spid="_x0000_s39938" name="Equation" r:id="rId6" imgW="1028520" imgH="177480" progId="Equation.DSMT4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39939" name="Equation" r:id="rId7" imgW="914400" imgH="198720" progId="Equation.DSMT4">
              <p:embed/>
            </p:oleObj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549275" y="5867400"/>
          <a:ext cx="3265488" cy="457200"/>
        </p:xfrm>
        <a:graphic>
          <a:graphicData uri="http://schemas.openxmlformats.org/presentationml/2006/ole">
            <p:oleObj spid="_x0000_s39940" name="Equation" r:id="rId8" imgW="1269720" imgH="177480" progId="Equation.DSMT4">
              <p:embed/>
            </p:oleObj>
          </a:graphicData>
        </a:graphic>
      </p:graphicFrame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701675" y="3778250"/>
          <a:ext cx="1879600" cy="1022350"/>
        </p:xfrm>
        <a:graphic>
          <a:graphicData uri="http://schemas.openxmlformats.org/presentationml/2006/ole">
            <p:oleObj spid="_x0000_s39941" name="Equation" r:id="rId9" imgW="723600" imgH="393480" progId="Equation.DSMT4">
              <p:embed/>
            </p:oleObj>
          </a:graphicData>
        </a:graphic>
      </p:graphicFrame>
      <p:pic>
        <p:nvPicPr>
          <p:cNvPr id="9" name="~PP296.WAV">
            <a:hlinkClick r:id="" action="ppaction://media"/>
          </p:cNvPr>
          <p:cNvPicPr>
            <a:picLocks noRot="1" noChangeAspect="1"/>
          </p:cNvPicPr>
          <p:nvPr>
            <a:wavAudioFile r:embed="rId2" name="~PP296.WAV"/>
          </p:nvPr>
        </p:nvPicPr>
        <p:blipFill>
          <a:blip r:embed="rId10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304800"/>
            <a:ext cx="3008313" cy="5821363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Now note since</a:t>
            </a:r>
          </a:p>
          <a:p>
            <a:r>
              <a:rPr lang="en-US" sz="2800" dirty="0" smtClean="0"/>
              <a:t>              =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387" y="661194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533400" y="1828800"/>
          <a:ext cx="1096963" cy="457200"/>
        </p:xfrm>
        <a:graphic>
          <a:graphicData uri="http://schemas.openxmlformats.org/presentationml/2006/ole">
            <p:oleObj spid="_x0000_s40962" name="Equation" r:id="rId6" imgW="457200" imgH="20304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40964" name="Equation" r:id="rId7" imgW="914400" imgH="198720" progId="Equation.DSMT4">
              <p:embed/>
            </p:oleObj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2057400" y="1828800"/>
          <a:ext cx="1066800" cy="461319"/>
        </p:xfrm>
        <a:graphic>
          <a:graphicData uri="http://schemas.openxmlformats.org/presentationml/2006/ole">
            <p:oleObj spid="_x0000_s40966" name="Equation" r:id="rId8" imgW="469800" imgH="203040" progId="Equation.DSMT4">
              <p:embed/>
            </p:oleObj>
          </a:graphicData>
        </a:graphic>
      </p:graphicFrame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~PP711.WAV">
            <a:hlinkClick r:id="" action="ppaction://media"/>
          </p:cNvPr>
          <p:cNvPicPr>
            <a:picLocks noRot="1" noChangeAspect="1"/>
          </p:cNvPicPr>
          <p:nvPr>
            <a:wavAudioFile r:embed="rId2" name="~PP711.WAV"/>
          </p:nvPr>
        </p:nvPicPr>
        <p:blipFill>
          <a:blip r:embed="rId10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304800"/>
            <a:ext cx="3008313" cy="5821363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Now note since</a:t>
            </a:r>
          </a:p>
          <a:p>
            <a:r>
              <a:rPr lang="en-US" sz="2800" dirty="0" smtClean="0"/>
              <a:t>              =</a:t>
            </a:r>
          </a:p>
          <a:p>
            <a:endParaRPr lang="en-US" sz="2800" dirty="0" smtClean="0"/>
          </a:p>
          <a:p>
            <a:r>
              <a:rPr lang="en-US" sz="2800" dirty="0" smtClean="0"/>
              <a:t>adding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o both 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533400" y="1828800"/>
          <a:ext cx="1096963" cy="457200"/>
        </p:xfrm>
        <a:graphic>
          <a:graphicData uri="http://schemas.openxmlformats.org/presentationml/2006/ole">
            <p:oleObj spid="_x0000_s5124" name="Equation" r:id="rId5" imgW="457200" imgH="203040" progId="Equation.DSMT4">
              <p:embed/>
            </p:oleObj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1752600" y="2895600"/>
          <a:ext cx="1280158" cy="381000"/>
        </p:xfrm>
        <a:graphic>
          <a:graphicData uri="http://schemas.openxmlformats.org/presentationml/2006/ole">
            <p:oleObj spid="_x0000_s5127" name="Equation" r:id="rId6" imgW="457200" imgH="16488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5128" name="Equation" r:id="rId7" imgW="914400" imgH="198720" progId="Equation.DSMT4">
              <p:embed/>
            </p:oleObj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2057400" y="1828800"/>
          <a:ext cx="1066800" cy="461319"/>
        </p:xfrm>
        <a:graphic>
          <a:graphicData uri="http://schemas.openxmlformats.org/presentationml/2006/ole">
            <p:oleObj spid="_x0000_s5130" name="Equation" r:id="rId8" imgW="469800" imgH="203040" progId="Equation.DSMT4">
              <p:embed/>
            </p:oleObj>
          </a:graphicData>
        </a:graphic>
      </p:graphicFrame>
      <p:pic>
        <p:nvPicPr>
          <p:cNvPr id="5131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~PP974.WAV">
            <a:hlinkClick r:id="" action="ppaction://media"/>
          </p:cNvPr>
          <p:cNvPicPr>
            <a:picLocks noRot="1" noChangeAspect="1"/>
          </p:cNvPicPr>
          <p:nvPr>
            <a:wavAudioFile r:embed="rId2" name="~PP974.WAV"/>
          </p:nvPr>
        </p:nvPicPr>
        <p:blipFill>
          <a:blip r:embed="rId10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304800"/>
            <a:ext cx="3008313" cy="5821363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/>
              <a:t>y</a:t>
            </a:r>
            <a:r>
              <a:rPr lang="en-US" sz="2800" dirty="0" smtClean="0"/>
              <a:t>ields 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387" y="661194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41988" name="Equation" r:id="rId6" imgW="914400" imgH="198720" progId="Equation.DSMT4">
              <p:embed/>
            </p:oleObj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609600" y="2743200"/>
          <a:ext cx="2645230" cy="457200"/>
        </p:xfrm>
        <a:graphic>
          <a:graphicData uri="http://schemas.openxmlformats.org/presentationml/2006/ole">
            <p:oleObj spid="_x0000_s41989" name="Equation" r:id="rId7" imgW="1028520" imgH="177480" progId="Equation.DSMT4">
              <p:embed/>
            </p:oleObj>
          </a:graphicData>
        </a:graphic>
      </p:graphicFrame>
      <p:pic>
        <p:nvPicPr>
          <p:cNvPr id="7" name="~PP4081.WAV">
            <a:hlinkClick r:id="" action="ppaction://media"/>
          </p:cNvPr>
          <p:cNvPicPr>
            <a:picLocks noRot="1" noChangeAspect="1"/>
          </p:cNvPicPr>
          <p:nvPr>
            <a:wavAudioFile r:embed="rId2" name="~PP4081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But we also have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43010" name="Equation" r:id="rId5" imgW="914400" imgH="198720" progId="Equation.DSMT4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598714" y="1981200"/>
          <a:ext cx="2322286" cy="406400"/>
        </p:xfrm>
        <a:graphic>
          <a:graphicData uri="http://schemas.openxmlformats.org/presentationml/2006/ole">
            <p:oleObj spid="_x0000_s43011" name="Equation" r:id="rId6" imgW="1015920" imgH="177480" progId="Equation.DSMT4">
              <p:embed/>
            </p:oleObj>
          </a:graphicData>
        </a:graphic>
      </p:graphicFrame>
      <p:pic>
        <p:nvPicPr>
          <p:cNvPr id="4301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0625" y="661988"/>
            <a:ext cx="48006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1546.WAV">
            <a:hlinkClick r:id="" action="ppaction://media"/>
          </p:cNvPr>
          <p:cNvPicPr>
            <a:picLocks noRot="1" noChangeAspect="1"/>
          </p:cNvPicPr>
          <p:nvPr>
            <a:wavAudioFile r:embed="rId2" name="~PP1546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But we also have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Again,</a:t>
            </a:r>
          </a:p>
          <a:p>
            <a:r>
              <a:rPr lang="en-US" sz="2800" dirty="0" smtClean="0"/>
              <a:t>since  they  are inscribed  angles intercepting  the same  arc.</a:t>
            </a:r>
          </a:p>
          <a:p>
            <a:endParaRPr lang="en-US" sz="2800" dirty="0" smtClean="0"/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44034" name="Equation" r:id="rId5" imgW="914400" imgH="198720" progId="Equation.DSMT4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598714" y="1981200"/>
          <a:ext cx="2322286" cy="406400"/>
        </p:xfrm>
        <a:graphic>
          <a:graphicData uri="http://schemas.openxmlformats.org/presentationml/2006/ole">
            <p:oleObj spid="_x0000_s44035" name="Equation" r:id="rId6" imgW="1015920" imgH="177480" progId="Equation.DSMT4">
              <p:embed/>
            </p:oleObj>
          </a:graphicData>
        </a:graphic>
      </p:graphicFrame>
      <p:pic>
        <p:nvPicPr>
          <p:cNvPr id="4403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3800" y="685800"/>
            <a:ext cx="48006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2291.WAV">
            <a:hlinkClick r:id="" action="ppaction://media"/>
          </p:cNvPr>
          <p:cNvPicPr>
            <a:picLocks noRot="1" noChangeAspect="1"/>
          </p:cNvPicPr>
          <p:nvPr>
            <a:wavAudioFile r:embed="rId2" name="~PP2291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57200"/>
            <a:ext cx="3008313" cy="5668963"/>
          </a:xfrm>
        </p:spPr>
        <p:txBody>
          <a:bodyPr/>
          <a:lstStyle/>
          <a:p>
            <a:r>
              <a:rPr lang="en-US" sz="2800" dirty="0" smtClean="0"/>
              <a:t>And so we have similar,  overlapping triangles, </a:t>
            </a:r>
            <a:endParaRPr lang="en-US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387" y="661194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7171" name="Equation" r:id="rId6" imgW="914400" imgH="198720" progId="Equation.DSMT4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374650" y="2895600"/>
          <a:ext cx="2551113" cy="482600"/>
        </p:xfrm>
        <a:graphic>
          <a:graphicData uri="http://schemas.openxmlformats.org/presentationml/2006/ole">
            <p:oleObj spid="_x0000_s7172" name="Equation" r:id="rId7" imgW="939600" imgH="177480" progId="Equation.DSMT4">
              <p:embed/>
            </p:oleObj>
          </a:graphicData>
        </a:graphic>
      </p:graphicFrame>
      <p:pic>
        <p:nvPicPr>
          <p:cNvPr id="7" name="~PP3805.WAV">
            <a:hlinkClick r:id="" action="ppaction://media"/>
          </p:cNvPr>
          <p:cNvPicPr>
            <a:picLocks noRot="1" noChangeAspect="1"/>
          </p:cNvPicPr>
          <p:nvPr>
            <a:wavAudioFile r:embed="rId2" name="~PP3805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57200"/>
            <a:ext cx="3008313" cy="5668963"/>
          </a:xfrm>
        </p:spPr>
        <p:txBody>
          <a:bodyPr/>
          <a:lstStyle/>
          <a:p>
            <a:r>
              <a:rPr lang="en-US" sz="2800" dirty="0" smtClean="0"/>
              <a:t>And we have similar,  overlapping triangles, 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13100" y="2197100"/>
          <a:ext cx="914400" cy="198438"/>
        </p:xfrm>
        <a:graphic>
          <a:graphicData uri="http://schemas.openxmlformats.org/presentationml/2006/ole">
            <p:oleObj spid="_x0000_s8194" name="Equation" r:id="rId5" imgW="914400" imgH="198720" progId="Equation.DSMT4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71463" y="2895600"/>
          <a:ext cx="2757487" cy="482600"/>
        </p:xfrm>
        <a:graphic>
          <a:graphicData uri="http://schemas.openxmlformats.org/presentationml/2006/ole">
            <p:oleObj spid="_x0000_s8195" name="Equation" r:id="rId6" imgW="1015920" imgH="177480" progId="Equation.DSMT4">
              <p:embed/>
            </p:oleObj>
          </a:graphicData>
        </a:graphic>
      </p:graphicFrame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5388" y="661988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780.WAV">
            <a:hlinkClick r:id="" action="ppaction://media"/>
          </p:cNvPr>
          <p:cNvPicPr>
            <a:picLocks noRot="1" noChangeAspect="1"/>
          </p:cNvPicPr>
          <p:nvPr>
            <a:wavAudioFile r:embed="rId2" name="~PP780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04800"/>
            <a:ext cx="3008313" cy="58213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And by corresponding parts we have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So  (2)</a:t>
            </a:r>
          </a:p>
          <a:p>
            <a:endParaRPr lang="en-US" sz="2800" dirty="0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387" y="661194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059" name="Object 12"/>
          <p:cNvGraphicFramePr>
            <a:graphicFrameLocks noChangeAspect="1"/>
          </p:cNvGraphicFramePr>
          <p:nvPr/>
        </p:nvGraphicFramePr>
        <p:xfrm>
          <a:off x="609600" y="2057400"/>
          <a:ext cx="1912938" cy="1022350"/>
        </p:xfrm>
        <a:graphic>
          <a:graphicData uri="http://schemas.openxmlformats.org/presentationml/2006/ole">
            <p:oleObj spid="_x0000_s45059" name="Equation" r:id="rId6" imgW="736560" imgH="393480" progId="Equation.DSMT4">
              <p:embed/>
            </p:oleObj>
          </a:graphicData>
        </a:graphic>
      </p:graphicFrame>
      <p:graphicFrame>
        <p:nvGraphicFramePr>
          <p:cNvPr id="45060" name="Object 11"/>
          <p:cNvGraphicFramePr>
            <a:graphicFrameLocks noChangeAspect="1"/>
          </p:cNvGraphicFramePr>
          <p:nvPr/>
        </p:nvGraphicFramePr>
        <p:xfrm>
          <a:off x="533400" y="4572000"/>
          <a:ext cx="3298825" cy="457200"/>
        </p:xfrm>
        <a:graphic>
          <a:graphicData uri="http://schemas.openxmlformats.org/presentationml/2006/ole">
            <p:oleObj spid="_x0000_s45060" name="Equation" r:id="rId7" imgW="1282680" imgH="177480" progId="Equation.DSMT4">
              <p:embed/>
            </p:oleObj>
          </a:graphicData>
        </a:graphic>
      </p:graphicFrame>
      <p:pic>
        <p:nvPicPr>
          <p:cNvPr id="7" name="~PP782.WAV">
            <a:hlinkClick r:id="" action="ppaction://media"/>
          </p:cNvPr>
          <p:cNvPicPr>
            <a:picLocks noRot="1" noChangeAspect="1"/>
          </p:cNvPicPr>
          <p:nvPr>
            <a:wavAudioFile r:embed="rId2" name="~PP782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1000"/>
            <a:ext cx="3008313" cy="57451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Now consider our two equations,</a:t>
            </a:r>
          </a:p>
          <a:p>
            <a:endParaRPr lang="en-US" sz="2800" dirty="0" smtClean="0"/>
          </a:p>
          <a:p>
            <a:r>
              <a:rPr lang="en-US" sz="2800" dirty="0" smtClean="0"/>
              <a:t>(1)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and </a:t>
            </a:r>
          </a:p>
          <a:p>
            <a:endParaRPr lang="en-US" sz="2800" dirty="0" smtClean="0"/>
          </a:p>
          <a:p>
            <a:r>
              <a:rPr lang="en-US" sz="2800" dirty="0" smtClean="0"/>
              <a:t>(2)</a:t>
            </a:r>
          </a:p>
          <a:p>
            <a:endParaRPr lang="en-US" sz="2800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5387" y="661194"/>
            <a:ext cx="47910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083" name="Object 11"/>
          <p:cNvGraphicFramePr>
            <a:graphicFrameLocks noChangeAspect="1"/>
          </p:cNvGraphicFramePr>
          <p:nvPr/>
        </p:nvGraphicFramePr>
        <p:xfrm>
          <a:off x="473075" y="2438400"/>
          <a:ext cx="3267075" cy="457200"/>
        </p:xfrm>
        <a:graphic>
          <a:graphicData uri="http://schemas.openxmlformats.org/presentationml/2006/ole">
            <p:oleObj spid="_x0000_s46083" name="Equation" r:id="rId6" imgW="1269720" imgH="177480" progId="Equation.DSMT4">
              <p:embed/>
            </p:oleObj>
          </a:graphicData>
        </a:graphic>
      </p:graphicFrame>
      <p:graphicFrame>
        <p:nvGraphicFramePr>
          <p:cNvPr id="46084" name="Object 11"/>
          <p:cNvGraphicFramePr>
            <a:graphicFrameLocks noChangeAspect="1"/>
          </p:cNvGraphicFramePr>
          <p:nvPr/>
        </p:nvGraphicFramePr>
        <p:xfrm>
          <a:off x="533400" y="5029200"/>
          <a:ext cx="3298825" cy="457200"/>
        </p:xfrm>
        <a:graphic>
          <a:graphicData uri="http://schemas.openxmlformats.org/presentationml/2006/ole">
            <p:oleObj spid="_x0000_s46084" name="Equation" r:id="rId7" imgW="1282680" imgH="177480" progId="Equation.DSMT4">
              <p:embed/>
            </p:oleObj>
          </a:graphicData>
        </a:graphic>
      </p:graphicFrame>
      <p:pic>
        <p:nvPicPr>
          <p:cNvPr id="7" name="~PP72.WAV">
            <a:hlinkClick r:id="" action="ppaction://media"/>
          </p:cNvPr>
          <p:cNvPicPr>
            <a:picLocks noRot="1" noChangeAspect="1"/>
          </p:cNvPicPr>
          <p:nvPr>
            <a:wavAudioFile r:embed="rId2" name="~PP72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381000"/>
            <a:ext cx="3962400" cy="5943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	</a:t>
            </a:r>
            <a:r>
              <a:rPr lang="en-US" sz="2800" dirty="0" smtClean="0"/>
              <a:t>  plus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sz="2800" dirty="0" smtClean="0"/>
          </a:p>
          <a:p>
            <a:r>
              <a:rPr lang="en-US" sz="2800" dirty="0" smtClean="0"/>
              <a:t> yields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8130" name="Object 11"/>
          <p:cNvGraphicFramePr>
            <a:graphicFrameLocks noChangeAspect="1"/>
          </p:cNvGraphicFramePr>
          <p:nvPr/>
        </p:nvGraphicFramePr>
        <p:xfrm>
          <a:off x="381000" y="609600"/>
          <a:ext cx="3267075" cy="457200"/>
        </p:xfrm>
        <a:graphic>
          <a:graphicData uri="http://schemas.openxmlformats.org/presentationml/2006/ole">
            <p:oleObj spid="_x0000_s48130" name="Equation" r:id="rId5" imgW="1269720" imgH="177480" progId="Equation.DSMT4">
              <p:embed/>
            </p:oleObj>
          </a:graphicData>
        </a:graphic>
      </p:graphicFrame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457200" y="1981200"/>
          <a:ext cx="3298825" cy="457200"/>
        </p:xfrm>
        <a:graphic>
          <a:graphicData uri="http://schemas.openxmlformats.org/presentationml/2006/ole">
            <p:oleObj spid="_x0000_s48131" name="Equation" r:id="rId6" imgW="1282680" imgH="177480" progId="Equation.DSMT4">
              <p:embed/>
            </p:oleObj>
          </a:graphicData>
        </a:graphic>
      </p:graphicFrame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0"/>
            <a:ext cx="3505200" cy="371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09600" y="3937000"/>
          <a:ext cx="7620000" cy="1684338"/>
        </p:xfrm>
        <a:graphic>
          <a:graphicData uri="http://schemas.openxmlformats.org/presentationml/2006/ole">
            <p:oleObj spid="_x0000_s48132" name="Equation" r:id="rId8" imgW="3047760" imgH="622080" progId="Equation.DSMT4">
              <p:embed/>
            </p:oleObj>
          </a:graphicData>
        </a:graphic>
      </p:graphicFrame>
      <p:pic>
        <p:nvPicPr>
          <p:cNvPr id="9" name="~PP844.WAV">
            <a:hlinkClick r:id="" action="ppaction://media"/>
          </p:cNvPr>
          <p:cNvPicPr>
            <a:picLocks noRot="1" noChangeAspect="1"/>
          </p:cNvPicPr>
          <p:nvPr>
            <a:wavAudioFile r:embed="rId2" name="~PP844.WAV"/>
          </p:nvPr>
        </p:nvPicPr>
        <p:blipFill>
          <a:blip r:embed="rId9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381000"/>
            <a:ext cx="3962400" cy="5943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	</a:t>
            </a:r>
            <a:r>
              <a:rPr lang="en-US" sz="2800" dirty="0" smtClean="0"/>
              <a:t>  plus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sz="2800" dirty="0" smtClean="0"/>
          </a:p>
          <a:p>
            <a:r>
              <a:rPr lang="en-US" sz="2800" dirty="0" smtClean="0"/>
              <a:t> yields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8130" name="Object 11"/>
          <p:cNvGraphicFramePr>
            <a:graphicFrameLocks noChangeAspect="1"/>
          </p:cNvGraphicFramePr>
          <p:nvPr/>
        </p:nvGraphicFramePr>
        <p:xfrm>
          <a:off x="381000" y="609600"/>
          <a:ext cx="3267075" cy="457200"/>
        </p:xfrm>
        <a:graphic>
          <a:graphicData uri="http://schemas.openxmlformats.org/presentationml/2006/ole">
            <p:oleObj spid="_x0000_s75778" name="Equation" r:id="rId5" imgW="1269720" imgH="177480" progId="Equation.DSMT4">
              <p:embed/>
            </p:oleObj>
          </a:graphicData>
        </a:graphic>
      </p:graphicFrame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457200" y="1981200"/>
          <a:ext cx="3298825" cy="457200"/>
        </p:xfrm>
        <a:graphic>
          <a:graphicData uri="http://schemas.openxmlformats.org/presentationml/2006/ole">
            <p:oleObj spid="_x0000_s75779" name="Equation" r:id="rId6" imgW="1282680" imgH="177480" progId="Equation.DSMT4">
              <p:embed/>
            </p:oleObj>
          </a:graphicData>
        </a:graphic>
      </p:graphicFrame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0"/>
            <a:ext cx="3505200" cy="371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09600" y="3937000"/>
          <a:ext cx="7620000" cy="1684338"/>
        </p:xfrm>
        <a:graphic>
          <a:graphicData uri="http://schemas.openxmlformats.org/presentationml/2006/ole">
            <p:oleObj spid="_x0000_s75780" name="Equation" r:id="rId8" imgW="3047760" imgH="622080" progId="Equation.DSMT4">
              <p:embed/>
            </p:oleObj>
          </a:graphicData>
        </a:graphic>
      </p:graphicFrame>
      <p:pic>
        <p:nvPicPr>
          <p:cNvPr id="9" name="~PP949.WAV">
            <a:hlinkClick r:id="" action="ppaction://media"/>
          </p:cNvPr>
          <p:cNvPicPr>
            <a:picLocks noRot="1" noChangeAspect="1"/>
          </p:cNvPicPr>
          <p:nvPr>
            <a:wavAudioFile r:embed="rId2" name="~PP949.WAV"/>
          </p:nvPr>
        </p:nvPicPr>
        <p:blipFill>
          <a:blip r:embed="rId9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381000"/>
            <a:ext cx="3962400" cy="5943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	</a:t>
            </a:r>
            <a:r>
              <a:rPr lang="en-US" sz="2800" dirty="0" smtClean="0"/>
              <a:t>  plus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sz="2800" dirty="0" smtClean="0"/>
          </a:p>
          <a:p>
            <a:r>
              <a:rPr lang="en-US" sz="2800" dirty="0" smtClean="0"/>
              <a:t> yields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8130" name="Object 11"/>
          <p:cNvGraphicFramePr>
            <a:graphicFrameLocks noChangeAspect="1"/>
          </p:cNvGraphicFramePr>
          <p:nvPr/>
        </p:nvGraphicFramePr>
        <p:xfrm>
          <a:off x="381000" y="609600"/>
          <a:ext cx="3267075" cy="457200"/>
        </p:xfrm>
        <a:graphic>
          <a:graphicData uri="http://schemas.openxmlformats.org/presentationml/2006/ole">
            <p:oleObj spid="_x0000_s74754" name="Equation" r:id="rId5" imgW="1269720" imgH="177480" progId="Equation.DSMT4">
              <p:embed/>
            </p:oleObj>
          </a:graphicData>
        </a:graphic>
      </p:graphicFrame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457200" y="1981200"/>
          <a:ext cx="3298825" cy="457200"/>
        </p:xfrm>
        <a:graphic>
          <a:graphicData uri="http://schemas.openxmlformats.org/presentationml/2006/ole">
            <p:oleObj spid="_x0000_s74755" name="Equation" r:id="rId6" imgW="1282680" imgH="177480" progId="Equation.DSMT4">
              <p:embed/>
            </p:oleObj>
          </a:graphicData>
        </a:graphic>
      </p:graphicFrame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0"/>
            <a:ext cx="3505200" cy="371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09600" y="3886200"/>
          <a:ext cx="7620000" cy="1787083"/>
        </p:xfrm>
        <a:graphic>
          <a:graphicData uri="http://schemas.openxmlformats.org/presentationml/2006/ole">
            <p:oleObj spid="_x0000_s74756" name="Equation" r:id="rId8" imgW="3047760" imgH="660240" progId="Equation.DSMT4">
              <p:embed/>
            </p:oleObj>
          </a:graphicData>
        </a:graphic>
      </p:graphicFrame>
      <p:pic>
        <p:nvPicPr>
          <p:cNvPr id="9" name="~PP2695.WAV">
            <a:hlinkClick r:id="" action="ppaction://media"/>
          </p:cNvPr>
          <p:cNvPicPr>
            <a:picLocks noRot="1" noChangeAspect="1"/>
          </p:cNvPicPr>
          <p:nvPr>
            <a:wavAudioFile r:embed="rId2" name="~PP2695.WAV"/>
          </p:nvPr>
        </p:nvPicPr>
        <p:blipFill>
          <a:blip r:embed="rId9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Ptolemy’s</a:t>
            </a:r>
            <a:br>
              <a:rPr lang="en-US" sz="4000" dirty="0" smtClean="0"/>
            </a:br>
            <a:r>
              <a:rPr lang="en-US" sz="4000" dirty="0" smtClean="0"/>
              <a:t>Theorem</a:t>
            </a:r>
            <a:endParaRPr lang="en-US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3200" dirty="0" smtClean="0"/>
          </a:p>
          <a:p>
            <a:r>
              <a:rPr lang="en-US" sz="2800" dirty="0" smtClean="0"/>
              <a:t>The product of the diagonals equals the sum of the products of the two pairs of opposite sides.</a:t>
            </a:r>
          </a:p>
          <a:p>
            <a:endParaRPr lang="en-US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533400" y="5715000"/>
          <a:ext cx="5429250" cy="550862"/>
        </p:xfrm>
        <a:graphic>
          <a:graphicData uri="http://schemas.openxmlformats.org/presentationml/2006/ole">
            <p:oleObj spid="_x0000_s49154" name="Equation" r:id="rId5" imgW="2171520" imgH="203040" progId="Equation.DSMT4">
              <p:embed/>
            </p:oleObj>
          </a:graphicData>
        </a:graphic>
      </p:graphicFrame>
      <p:pic>
        <p:nvPicPr>
          <p:cNvPr id="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1570" y="931863"/>
            <a:ext cx="4278709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434.WAV">
            <a:hlinkClick r:id="" action="ppaction://media"/>
          </p:cNvPr>
          <p:cNvPicPr>
            <a:picLocks noRot="1" noChangeAspect="1"/>
          </p:cNvPicPr>
          <p:nvPr>
            <a:wavAudioFile r:embed="rId2" name="~PP2434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81600"/>
            <a:ext cx="5486400" cy="6858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3100" i="1" dirty="0" smtClean="0"/>
              <a:t>Ptolemy’s</a:t>
            </a:r>
            <a:r>
              <a:rPr lang="en-US" sz="3100" dirty="0" smtClean="0"/>
              <a:t>  </a:t>
            </a:r>
            <a:r>
              <a:rPr lang="en-US" sz="3100" i="1" dirty="0" smtClean="0"/>
              <a:t>Almagest</a:t>
            </a:r>
            <a:r>
              <a:rPr lang="en-US" sz="31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43600"/>
            <a:ext cx="5486400" cy="609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translated by G. J. Toomer , Princeton (1998)</a:t>
            </a:r>
            <a:endParaRPr lang="en-US" sz="2000" dirty="0"/>
          </a:p>
        </p:txBody>
      </p:sp>
      <p:pic>
        <p:nvPicPr>
          <p:cNvPr id="201730" name="Picture 2" descr="http://ecx.images-amazon.com/images/I/51PkifLhVtL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t="12055" b="12055"/>
          <a:stretch>
            <a:fillRect/>
          </a:stretch>
        </p:blipFill>
        <p:spPr bwMode="auto">
          <a:xfrm>
            <a:off x="2590800" y="381000"/>
            <a:ext cx="3581400" cy="4572000"/>
          </a:xfrm>
          <a:prstGeom prst="rect">
            <a:avLst/>
          </a:prstGeom>
          <a:noFill/>
        </p:spPr>
      </p:pic>
      <p:pic>
        <p:nvPicPr>
          <p:cNvPr id="5" name="~PP313.WAV">
            <a:hlinkClick r:id="" action="ppaction://media"/>
          </p:cNvPr>
          <p:cNvPicPr>
            <a:picLocks noRot="1" noChangeAspect="1"/>
          </p:cNvPicPr>
          <p:nvPr>
            <a:wavAudioFile r:embed="rId1" name="~PP313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1"/>
          <p:cNvSpPr>
            <a:spLocks noChangeArrowheads="1"/>
          </p:cNvSpPr>
          <p:nvPr/>
        </p:nvSpPr>
        <p:spPr bwMode="auto">
          <a:xfrm>
            <a:off x="457200" y="989752"/>
            <a:ext cx="82296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Ptolemy’s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-  “Almagest”   - c.</a:t>
            </a:r>
            <a:r>
              <a:rPr kumimoji="0" lang="en-US" sz="3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150 AD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	“</a:t>
            </a:r>
            <a:r>
              <a:rPr lang="en-US" sz="2800" dirty="0" smtClean="0">
                <a:latin typeface="Arial" charset="0"/>
                <a:cs typeface="Arial" charset="0"/>
              </a:rPr>
              <a:t>…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by the early fourth century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… the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Almagest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had become the standard textbook on astronomy which it was to remain for more than a thousand years.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Arial" charset="0"/>
                <a:cs typeface="Arial" charset="0"/>
              </a:rPr>
              <a:t>	It was dominant to an extent and for a length of time which is unsurpassed by any scientific work except Euclid’s </a:t>
            </a:r>
            <a:r>
              <a:rPr lang="en-US" sz="2800" i="1" dirty="0" smtClean="0">
                <a:latin typeface="Arial" charset="0"/>
                <a:cs typeface="Arial" charset="0"/>
              </a:rPr>
              <a:t>Elements</a:t>
            </a:r>
            <a:r>
              <a:rPr lang="en-US" sz="2800" dirty="0" smtClean="0">
                <a:latin typeface="Arial" charset="0"/>
                <a:cs typeface="Arial" charset="0"/>
              </a:rPr>
              <a:t>.”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					- G.J.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Toomer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" name="~PP2081.WAV">
            <a:hlinkClick r:id="" action="ppaction://media"/>
          </p:cNvPr>
          <p:cNvPicPr>
            <a:picLocks noRot="1" noChangeAspect="1"/>
          </p:cNvPicPr>
          <p:nvPr>
            <a:wavAudioFile r:embed="rId1" name="~PP2081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762000"/>
            <a:ext cx="6781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latin typeface="Arial" charset="0"/>
                <a:cs typeface="Arial" charset="0"/>
              </a:rPr>
              <a:t>Ptolemy’s </a:t>
            </a:r>
            <a:r>
              <a:rPr lang="en-US" sz="3200" i="1" dirty="0" smtClean="0">
                <a:latin typeface="Arial" charset="0"/>
                <a:cs typeface="Arial" charset="0"/>
              </a:rPr>
              <a:t>“Almagest”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latin typeface="Arial" charset="0"/>
                <a:cs typeface="Arial" charset="0"/>
              </a:rPr>
              <a:t>* Early  mathematical  Astronomy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latin typeface="Arial" charset="0"/>
                <a:cs typeface="Arial" charset="0"/>
              </a:rPr>
              <a:t>* Based on Spherical Trigonometry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latin typeface="Arial" charset="0"/>
                <a:cs typeface="Arial" charset="0"/>
              </a:rPr>
              <a:t>* Table of Chords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latin typeface="Arial" charset="0"/>
                <a:cs typeface="Arial" charset="0"/>
              </a:rPr>
              <a:t>* Plane Trigonometry</a:t>
            </a:r>
          </a:p>
        </p:txBody>
      </p:sp>
      <p:pic>
        <p:nvPicPr>
          <p:cNvPr id="3" name="~PP485.WAV">
            <a:hlinkClick r:id="" action="ppaction://media"/>
          </p:cNvPr>
          <p:cNvPicPr>
            <a:picLocks noRot="1" noChangeAspect="1"/>
          </p:cNvPicPr>
          <p:nvPr>
            <a:wavAudioFile r:embed="rId1" name="~PP485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410200"/>
            <a:ext cx="5486400" cy="838200"/>
          </a:xfrm>
        </p:spPr>
        <p:txBody>
          <a:bodyPr>
            <a:noAutofit/>
          </a:bodyPr>
          <a:lstStyle/>
          <a:p>
            <a:r>
              <a:rPr lang="en-US" sz="2800" i="1" dirty="0" smtClean="0"/>
              <a:t>Trigonometriae</a:t>
            </a:r>
            <a:r>
              <a:rPr lang="en-US" sz="2800" dirty="0" smtClean="0"/>
              <a:t> –  1595</a:t>
            </a:r>
            <a:br>
              <a:rPr lang="en-US" sz="2800" dirty="0" smtClean="0"/>
            </a:br>
            <a:r>
              <a:rPr lang="en-US" sz="2800" dirty="0" smtClean="0"/>
              <a:t>              by Bartholomew Pitiscus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flipV="1">
            <a:off x="1752600" y="6400799"/>
            <a:ext cx="54864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205828" name="Picture 4" descr="http://upload.wikimedia.org/wikipedia/commons/thumb/7/74/Fotothek_df_tg_0004503_Geometrie_%5E_Trigonometrie.jpg/220px-Fotothek_df_tg_0004503_Geometrie_%5E_Trigonometri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l="14" r="14"/>
          <a:stretch>
            <a:fillRect/>
          </a:stretch>
        </p:blipFill>
        <p:spPr bwMode="auto">
          <a:xfrm>
            <a:off x="2743200" y="228600"/>
            <a:ext cx="3886200" cy="4876800"/>
          </a:xfrm>
          <a:prstGeom prst="rect">
            <a:avLst/>
          </a:prstGeom>
          <a:noFill/>
        </p:spPr>
      </p:pic>
      <p:pic>
        <p:nvPicPr>
          <p:cNvPr id="5" name="~PP3527.WAV">
            <a:hlinkClick r:id="" action="ppaction://media"/>
          </p:cNvPr>
          <p:cNvPicPr>
            <a:picLocks noRot="1" noChangeAspect="1"/>
          </p:cNvPicPr>
          <p:nvPr>
            <a:wavAudioFile r:embed="rId1" name="~PP3527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09601"/>
            <a:ext cx="3008313" cy="2362200"/>
          </a:xfrm>
        </p:spPr>
        <p:txBody>
          <a:bodyPr/>
          <a:lstStyle/>
          <a:p>
            <a:r>
              <a:rPr lang="en-US" sz="3600" i="1" dirty="0" smtClean="0"/>
              <a:t>Trigonometry </a:t>
            </a:r>
          </a:p>
          <a:p>
            <a:endParaRPr lang="en-US" sz="3600" i="1" dirty="0" smtClean="0"/>
          </a:p>
          <a:p>
            <a:r>
              <a:rPr lang="en-US" sz="3600" i="1" u="sng" dirty="0" smtClean="0"/>
              <a:t>Right Triangles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1066800"/>
            <a:ext cx="425767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85800" y="3276600"/>
          <a:ext cx="2309813" cy="762000"/>
        </p:xfrm>
        <a:graphic>
          <a:graphicData uri="http://schemas.openxmlformats.org/presentationml/2006/ole">
            <p:oleObj spid="_x0000_s117763" name="Equation" r:id="rId6" imgW="1269720" imgH="41904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85800" y="4343400"/>
          <a:ext cx="2198688" cy="711200"/>
        </p:xfrm>
        <a:graphic>
          <a:graphicData uri="http://schemas.openxmlformats.org/presentationml/2006/ole">
            <p:oleObj spid="_x0000_s117764" name="Equation" r:id="rId7" imgW="1295280" imgH="419040" progId="Equation.DSMT4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85800" y="5334000"/>
          <a:ext cx="2209800" cy="714375"/>
        </p:xfrm>
        <a:graphic>
          <a:graphicData uri="http://schemas.openxmlformats.org/presentationml/2006/ole">
            <p:oleObj spid="_x0000_s117765" name="Equation" r:id="rId8" imgW="1117440" imgH="419040" progId="Equation.DSMT4">
              <p:embed/>
            </p:oleObj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657600" y="838200"/>
            <a:ext cx="511175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SOHCAHTOA</a:t>
            </a:r>
            <a:endParaRPr lang="en-US" dirty="0"/>
          </a:p>
        </p:txBody>
      </p:sp>
      <p:pic>
        <p:nvPicPr>
          <p:cNvPr id="10" name="~PP645.WAV">
            <a:hlinkClick r:id="" action="ppaction://media"/>
          </p:cNvPr>
          <p:cNvPicPr>
            <a:picLocks noRot="1" noChangeAspect="1"/>
          </p:cNvPicPr>
          <p:nvPr>
            <a:wavAudioFile r:embed="rId2" name="~PP645.WAV"/>
          </p:nvPr>
        </p:nvPicPr>
        <p:blipFill>
          <a:blip r:embed="rId9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Radius = 1        Center  (0,0)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3600" i="1" u="sng" dirty="0" smtClean="0"/>
              <a:t>Geometry </a:t>
            </a:r>
          </a:p>
          <a:p>
            <a:r>
              <a:rPr lang="en-US" sz="3600" i="1" u="sng" dirty="0" smtClean="0"/>
              <a:t>of the </a:t>
            </a:r>
          </a:p>
          <a:p>
            <a:r>
              <a:rPr lang="en-US" sz="3600" i="1" u="sng" dirty="0" smtClean="0"/>
              <a:t>Unit Circle</a:t>
            </a:r>
            <a:endParaRPr lang="en-US" sz="3600" i="1" u="sn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52400"/>
            <a:ext cx="6172200" cy="399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1194.WAV">
            <a:hlinkClick r:id="" action="ppaction://media"/>
          </p:cNvPr>
          <p:cNvPicPr>
            <a:picLocks noRot="1" noChangeAspect="1"/>
          </p:cNvPicPr>
          <p:nvPr>
            <a:wavAudioFile r:embed="rId1" name="~PP1194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3600" i="1" u="sng" dirty="0" smtClean="0"/>
              <a:t>Geometry of the Circle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A circle of radius R    </a:t>
            </a:r>
          </a:p>
          <a:p>
            <a:r>
              <a:rPr lang="en-US" sz="2800" dirty="0" smtClean="0"/>
              <a:t>and an angle</a:t>
            </a:r>
            <a:endParaRPr lang="en-US" sz="2800" dirty="0"/>
          </a:p>
        </p:txBody>
      </p:sp>
      <p:pic>
        <p:nvPicPr>
          <p:cNvPr id="191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5050" y="1192021"/>
            <a:ext cx="5111750" cy="4015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2514600" y="3657600"/>
          <a:ext cx="304800" cy="427038"/>
        </p:xfrm>
        <a:graphic>
          <a:graphicData uri="http://schemas.openxmlformats.org/presentationml/2006/ole">
            <p:oleObj spid="_x0000_s191491" name="Equation" r:id="rId6" imgW="126720" imgH="177480" progId="Equation.DSMT4">
              <p:embed/>
            </p:oleObj>
          </a:graphicData>
        </a:graphic>
      </p:graphicFrame>
      <p:pic>
        <p:nvPicPr>
          <p:cNvPr id="6" name="~PP1506.WAV">
            <a:hlinkClick r:id="" action="ppaction://media"/>
          </p:cNvPr>
          <p:cNvPicPr>
            <a:picLocks noRot="1" noChangeAspect="1"/>
          </p:cNvPicPr>
          <p:nvPr>
            <a:wavAudioFile r:embed="rId2" name="~PP1506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800" dirty="0" smtClean="0"/>
              <a:t>Duplicate the configuration to form an angle </a:t>
            </a:r>
          </a:p>
          <a:p>
            <a:r>
              <a:rPr lang="en-US" sz="2800" dirty="0" smtClean="0"/>
              <a:t>and its associated</a:t>
            </a:r>
          </a:p>
          <a:p>
            <a:r>
              <a:rPr lang="en-US" sz="2800" dirty="0" smtClean="0"/>
              <a:t>chord  </a:t>
            </a:r>
            <a:endParaRPr lang="en-US" sz="2400" dirty="0" smtClean="0"/>
          </a:p>
          <a:p>
            <a:endParaRPr lang="en-US" sz="2400" dirty="0" smtClean="0"/>
          </a:p>
          <a:p>
            <a:endParaRPr lang="en-US" dirty="0"/>
          </a:p>
        </p:txBody>
      </p:sp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2590800" y="2819400"/>
          <a:ext cx="457200" cy="376956"/>
        </p:xfrm>
        <a:graphic>
          <a:graphicData uri="http://schemas.openxmlformats.org/presentationml/2006/ole">
            <p:oleObj spid="_x0000_s121861" name="Equation" r:id="rId5" imgW="215640" imgH="177480" progId="Equation.DSMT4">
              <p:embed/>
            </p:oleObj>
          </a:graphicData>
        </a:graphic>
      </p:graphicFrame>
      <p:pic>
        <p:nvPicPr>
          <p:cNvPr id="121863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5050" y="1151464"/>
            <a:ext cx="5111750" cy="4096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1862" name="Object 6"/>
          <p:cNvGraphicFramePr>
            <a:graphicFrameLocks noChangeAspect="1"/>
          </p:cNvGraphicFramePr>
          <p:nvPr/>
        </p:nvGraphicFramePr>
        <p:xfrm>
          <a:off x="1524000" y="3810000"/>
          <a:ext cx="1371600" cy="536575"/>
        </p:xfrm>
        <a:graphic>
          <a:graphicData uri="http://schemas.openxmlformats.org/presentationml/2006/ole">
            <p:oleObj spid="_x0000_s121862" name="Equation" r:id="rId7" imgW="647640" imgH="253800" progId="Equation.DSMT4">
              <p:embed/>
            </p:oleObj>
          </a:graphicData>
        </a:graphic>
      </p:graphicFrame>
      <p:pic>
        <p:nvPicPr>
          <p:cNvPr id="7" name="~PP2573.WAV">
            <a:hlinkClick r:id="" action="ppaction://media"/>
          </p:cNvPr>
          <p:cNvPicPr>
            <a:picLocks noRot="1" noChangeAspect="1"/>
          </p:cNvPicPr>
          <p:nvPr>
            <a:wavAudioFile r:embed="rId2" name="~PP2573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800" dirty="0" smtClean="0"/>
              <a:t>And any inscribed angle cutting off that chord measures </a:t>
            </a:r>
          </a:p>
          <a:p>
            <a:endParaRPr lang="en-US" sz="2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209800" y="3200400"/>
          <a:ext cx="304800" cy="427567"/>
        </p:xfrm>
        <a:graphic>
          <a:graphicData uri="http://schemas.openxmlformats.org/presentationml/2006/ole">
            <p:oleObj spid="_x0000_s120834" name="Equation" r:id="rId5" imgW="126720" imgH="177480" progId="Equation.DSMT4">
              <p:embed/>
            </p:oleObj>
          </a:graphicData>
        </a:graphic>
      </p:graphicFrame>
      <p:pic>
        <p:nvPicPr>
          <p:cNvPr id="12083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5050" y="1151464"/>
            <a:ext cx="5111750" cy="4096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3267.WAV">
            <a:hlinkClick r:id="" action="ppaction://media"/>
          </p:cNvPr>
          <p:cNvPicPr>
            <a:picLocks noRot="1" noChangeAspect="1"/>
          </p:cNvPicPr>
          <p:nvPr>
            <a:wavAudioFile r:embed="rId2" name="~PP3267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603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838200"/>
            <a:ext cx="3008313" cy="5287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Now let R = ½</a:t>
            </a:r>
          </a:p>
          <a:p>
            <a:endParaRPr lang="en-US" sz="2800" dirty="0" smtClean="0"/>
          </a:p>
          <a:p>
            <a:r>
              <a:rPr lang="en-US" sz="2800" dirty="0" smtClean="0"/>
              <a:t>So that </a:t>
            </a:r>
          </a:p>
          <a:p>
            <a:r>
              <a:rPr lang="en-US" sz="2800" dirty="0" smtClean="0"/>
              <a:t>the diameter is a unit.</a:t>
            </a:r>
          </a:p>
          <a:p>
            <a:endParaRPr lang="en-US" sz="2800" dirty="0" smtClean="0"/>
          </a:p>
          <a:p>
            <a:r>
              <a:rPr lang="en-US" sz="2800" dirty="0" smtClean="0"/>
              <a:t>And we see that the chord subtended by an inscribed angle </a:t>
            </a:r>
          </a:p>
          <a:p>
            <a:r>
              <a:rPr lang="en-US" sz="2800" dirty="0" smtClean="0"/>
              <a:t>is simply  </a:t>
            </a:r>
          </a:p>
        </p:txBody>
      </p:sp>
      <p:pic>
        <p:nvPicPr>
          <p:cNvPr id="1218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975" y="661194"/>
            <a:ext cx="45339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895600" y="5181600"/>
          <a:ext cx="228600" cy="381000"/>
        </p:xfrm>
        <a:graphic>
          <a:graphicData uri="http://schemas.openxmlformats.org/presentationml/2006/ole">
            <p:oleObj spid="_x0000_s122882" name="Equation" r:id="rId6" imgW="126720" imgH="177480" progId="Equation.DSMT4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905000" y="5638800"/>
          <a:ext cx="919160" cy="445654"/>
        </p:xfrm>
        <a:graphic>
          <a:graphicData uri="http://schemas.openxmlformats.org/presentationml/2006/ole">
            <p:oleObj spid="_x0000_s122883" name="Equation" r:id="rId7" imgW="419040" imgH="203040" progId="Equation.DSMT4">
              <p:embed/>
            </p:oleObj>
          </a:graphicData>
        </a:graphic>
      </p:graphicFrame>
      <p:pic>
        <p:nvPicPr>
          <p:cNvPr id="7" name="~PP3988.WAV">
            <a:hlinkClick r:id="" action="ppaction://media"/>
          </p:cNvPr>
          <p:cNvPicPr>
            <a:picLocks noRot="1" noChangeAspect="1"/>
          </p:cNvPicPr>
          <p:nvPr>
            <a:wavAudioFile r:embed="rId2" name="~PP3988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Using the diameter as one side of the inscribed angle we have a triangle.</a:t>
            </a:r>
          </a:p>
          <a:p>
            <a:endParaRPr lang="en-US" dirty="0" smtClean="0"/>
          </a:p>
        </p:txBody>
      </p:sp>
      <p:pic>
        <p:nvPicPr>
          <p:cNvPr id="1228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6800" y="661194"/>
            <a:ext cx="50482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76.WAV">
            <a:hlinkClick r:id="" action="ppaction://media"/>
          </p:cNvPr>
          <p:cNvPicPr>
            <a:picLocks noRot="1" noChangeAspect="1"/>
          </p:cNvPicPr>
          <p:nvPr>
            <a:wavAudioFile r:embed="rId1" name="~PP176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Using the diameter as one side of the inscribed angle we have a triangle.</a:t>
            </a:r>
          </a:p>
          <a:p>
            <a:endParaRPr lang="en-US" sz="2800" dirty="0" smtClean="0"/>
          </a:p>
          <a:p>
            <a:r>
              <a:rPr lang="en-US" sz="2800" dirty="0" smtClean="0"/>
              <a:t>A right triangle, </a:t>
            </a:r>
          </a:p>
          <a:p>
            <a:r>
              <a:rPr lang="en-US" sz="2800" dirty="0" smtClean="0"/>
              <a:t>by Thales.</a:t>
            </a:r>
          </a:p>
          <a:p>
            <a:endParaRPr lang="en-US" sz="2400" dirty="0" smtClean="0"/>
          </a:p>
          <a:p>
            <a:endParaRPr lang="en-US" dirty="0"/>
          </a:p>
        </p:txBody>
      </p:sp>
      <p:pic>
        <p:nvPicPr>
          <p:cNvPr id="1249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6800" y="661194"/>
            <a:ext cx="50482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064.WAV">
            <a:hlinkClick r:id="" action="ppaction://media"/>
          </p:cNvPr>
          <p:cNvPicPr>
            <a:picLocks noRot="1" noChangeAspect="1"/>
          </p:cNvPicPr>
          <p:nvPr>
            <a:wavAudioFile r:embed="rId1" name="~PP1064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And by</a:t>
            </a:r>
          </a:p>
          <a:p>
            <a:r>
              <a:rPr lang="en-US" sz="2800" dirty="0" smtClean="0"/>
              <a:t>SOH</a:t>
            </a:r>
            <a:r>
              <a:rPr lang="en-US" sz="2800" u="sng" dirty="0" smtClean="0"/>
              <a:t>CAH</a:t>
            </a:r>
            <a:r>
              <a:rPr lang="en-US" sz="2800" dirty="0" smtClean="0"/>
              <a:t>TOA</a:t>
            </a:r>
          </a:p>
          <a:p>
            <a:r>
              <a:rPr lang="en-US" sz="2800" dirty="0" smtClean="0"/>
              <a:t> we have the</a:t>
            </a:r>
          </a:p>
          <a:p>
            <a:r>
              <a:rPr lang="en-US" sz="2800" dirty="0" smtClean="0"/>
              <a:t> </a:t>
            </a:r>
          </a:p>
          <a:p>
            <a:r>
              <a:rPr lang="en-US" sz="2800" dirty="0" smtClean="0"/>
              <a:t>Pythagorean                 Identity</a:t>
            </a:r>
            <a:endParaRPr lang="en-US" sz="2800" dirty="0"/>
          </a:p>
        </p:txBody>
      </p:sp>
      <p:pic>
        <p:nvPicPr>
          <p:cNvPr id="1515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06800" y="661194"/>
            <a:ext cx="50482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85800" y="4724400"/>
          <a:ext cx="2900363" cy="533400"/>
        </p:xfrm>
        <a:graphic>
          <a:graphicData uri="http://schemas.openxmlformats.org/presentationml/2006/ole">
            <p:oleObj spid="_x0000_s151556" name="Equation" r:id="rId6" imgW="1104840" imgH="203040" progId="Equation.DSMT4">
              <p:embed/>
            </p:oleObj>
          </a:graphicData>
        </a:graphic>
      </p:graphicFrame>
      <p:pic>
        <p:nvPicPr>
          <p:cNvPr id="6" name="~PP914.WAV">
            <a:hlinkClick r:id="" action="ppaction://media"/>
          </p:cNvPr>
          <p:cNvPicPr>
            <a:picLocks noRot="1" noChangeAspect="1"/>
          </p:cNvPicPr>
          <p:nvPr>
            <a:wavAudioFile r:embed="rId2" name="~PP914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Using another inscribed angle perform similar constructions on the other side of the diameter AC.</a:t>
            </a:r>
          </a:p>
          <a:p>
            <a:endParaRPr lang="en-US" sz="2800" dirty="0" smtClean="0"/>
          </a:p>
          <a:p>
            <a:r>
              <a:rPr lang="en-US" sz="2800" dirty="0" smtClean="0"/>
              <a:t>The two triangles form a quadrilateral.</a:t>
            </a:r>
            <a:endParaRPr lang="en-US" sz="2800" dirty="0"/>
          </a:p>
        </p:txBody>
      </p:sp>
      <p:pic>
        <p:nvPicPr>
          <p:cNvPr id="1259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06800" y="527844"/>
            <a:ext cx="50482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819400" y="1905000"/>
          <a:ext cx="344854" cy="407554"/>
        </p:xfrm>
        <a:graphic>
          <a:graphicData uri="http://schemas.openxmlformats.org/presentationml/2006/ole">
            <p:oleObj spid="_x0000_s123906" name="Equation" r:id="rId6" imgW="139680" imgH="164880" progId="Equation.DSMT4">
              <p:embed/>
            </p:oleObj>
          </a:graphicData>
        </a:graphic>
      </p:graphicFrame>
      <p:pic>
        <p:nvPicPr>
          <p:cNvPr id="6" name="~PP713.WAV">
            <a:hlinkClick r:id="" action="ppaction://media"/>
          </p:cNvPr>
          <p:cNvPicPr>
            <a:picLocks noRot="1" noChangeAspect="1"/>
          </p:cNvPicPr>
          <p:nvPr>
            <a:wavAudioFile r:embed="rId2" name="~PP713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diameter is one diagonal. </a:t>
            </a:r>
          </a:p>
          <a:p>
            <a:r>
              <a:rPr lang="en-US" sz="2800" dirty="0" smtClean="0"/>
              <a:t>Construct the other and use Ptolemy.</a:t>
            </a:r>
          </a:p>
          <a:p>
            <a:endParaRPr lang="en-US" sz="2400" dirty="0" smtClean="0"/>
          </a:p>
        </p:txBody>
      </p:sp>
      <p:pic>
        <p:nvPicPr>
          <p:cNvPr id="1269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6800" y="527844"/>
            <a:ext cx="50482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512.WAV">
            <a:hlinkClick r:id="" action="ppaction://media"/>
          </p:cNvPr>
          <p:cNvPicPr>
            <a:picLocks noRot="1" noChangeAspect="1"/>
          </p:cNvPicPr>
          <p:nvPr>
            <a:wavAudioFile r:embed="rId1" name="~PP512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diameter is one diagonal. </a:t>
            </a:r>
          </a:p>
          <a:p>
            <a:r>
              <a:rPr lang="en-US" sz="2800" dirty="0" smtClean="0"/>
              <a:t>Construct the other and use Ptolemy.</a:t>
            </a:r>
          </a:p>
          <a:p>
            <a:endParaRPr lang="en-US" sz="2800" dirty="0" smtClean="0"/>
          </a:p>
          <a:p>
            <a:r>
              <a:rPr lang="en-US" sz="2800" dirty="0" smtClean="0"/>
              <a:t>To get the addition formula for sine.</a:t>
            </a:r>
            <a:endParaRPr lang="en-US" sz="2800" dirty="0"/>
          </a:p>
        </p:txBody>
      </p:sp>
      <p:pic>
        <p:nvPicPr>
          <p:cNvPr id="1269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06800" y="527844"/>
            <a:ext cx="50482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33400" y="5257800"/>
          <a:ext cx="4908176" cy="1209261"/>
        </p:xfrm>
        <a:graphic>
          <a:graphicData uri="http://schemas.openxmlformats.org/presentationml/2006/ole">
            <p:oleObj spid="_x0000_s152578" name="Equation" r:id="rId6" imgW="1752480" imgH="431640" progId="Equation.DSMT4">
              <p:embed/>
            </p:oleObj>
          </a:graphicData>
        </a:graphic>
      </p:graphicFrame>
      <p:pic>
        <p:nvPicPr>
          <p:cNvPr id="6" name="~PP3483.WAV">
            <a:hlinkClick r:id="" action="ppaction://media"/>
          </p:cNvPr>
          <p:cNvPicPr>
            <a:picLocks noRot="1" noChangeAspect="1"/>
          </p:cNvPicPr>
          <p:nvPr>
            <a:wavAudioFile r:embed="rId2" name="~PP3483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603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3008313" cy="5211763"/>
          </a:xfrm>
        </p:spPr>
        <p:txBody>
          <a:bodyPr/>
          <a:lstStyle/>
          <a:p>
            <a:r>
              <a:rPr lang="en-US" sz="3200" dirty="0" smtClean="0"/>
              <a:t>Ptolemy’s</a:t>
            </a:r>
          </a:p>
          <a:p>
            <a:r>
              <a:rPr lang="en-US" sz="3200" i="1" dirty="0" smtClean="0"/>
              <a:t>Almagest</a:t>
            </a:r>
          </a:p>
          <a:p>
            <a:endParaRPr lang="en-US" sz="3200" dirty="0" smtClean="0"/>
          </a:p>
          <a:p>
            <a:r>
              <a:rPr lang="en-US" sz="3200" dirty="0" smtClean="0"/>
              <a:t>The first corollary of</a:t>
            </a:r>
          </a:p>
          <a:p>
            <a:r>
              <a:rPr lang="en-US" sz="3200" dirty="0" smtClean="0"/>
              <a:t>Ptolemy’s Theorem.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556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5050" y="830421"/>
            <a:ext cx="5111750" cy="4738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4082" name="Object 4"/>
          <p:cNvGraphicFramePr>
            <a:graphicFrameLocks noChangeAspect="1"/>
          </p:cNvGraphicFramePr>
          <p:nvPr/>
        </p:nvGraphicFramePr>
        <p:xfrm>
          <a:off x="609600" y="5029200"/>
          <a:ext cx="4908550" cy="1209675"/>
        </p:xfrm>
        <a:graphic>
          <a:graphicData uri="http://schemas.openxmlformats.org/presentationml/2006/ole">
            <p:oleObj spid="_x0000_s174082" name="Equation" r:id="rId6" imgW="1752480" imgH="431640" progId="Equation.DSMT4">
              <p:embed/>
            </p:oleObj>
          </a:graphicData>
        </a:graphic>
      </p:graphicFrame>
      <p:pic>
        <p:nvPicPr>
          <p:cNvPr id="6" name="~PP2300.WAV">
            <a:hlinkClick r:id="" action="ppaction://media"/>
          </p:cNvPr>
          <p:cNvPicPr>
            <a:picLocks noRot="1" noChangeAspect="1"/>
          </p:cNvPicPr>
          <p:nvPr>
            <a:wavAudioFile r:embed="rId2" name="~PP2300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Consider an equilateral triangle</a:t>
            </a:r>
            <a:endParaRPr lang="en-US" sz="3200" dirty="0"/>
          </a:p>
        </p:txBody>
      </p:sp>
      <p:pic>
        <p:nvPicPr>
          <p:cNvPr id="278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7312" y="1280319"/>
            <a:ext cx="446722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264.WAV">
            <a:hlinkClick r:id="" action="ppaction://media"/>
          </p:cNvPr>
          <p:cNvPicPr>
            <a:picLocks noRot="1" noChangeAspect="1"/>
          </p:cNvPicPr>
          <p:nvPr>
            <a:wavAudioFile r:embed="rId1" name="~PP3264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Construct the circumcircle</a:t>
            </a:r>
            <a:endParaRPr lang="en-US" sz="3200" dirty="0"/>
          </a:p>
        </p:txBody>
      </p:sp>
      <p:pic>
        <p:nvPicPr>
          <p:cNvPr id="277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7312" y="1004094"/>
            <a:ext cx="446722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231.WAV">
            <a:hlinkClick r:id="" action="ppaction://media"/>
          </p:cNvPr>
          <p:cNvPicPr>
            <a:picLocks noRot="1" noChangeAspect="1"/>
          </p:cNvPicPr>
          <p:nvPr>
            <a:wavAudioFile r:embed="rId1" name="~PP3231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Pick any point on the circumcircle</a:t>
            </a:r>
            <a:endParaRPr lang="en-US" sz="3200" dirty="0"/>
          </a:p>
        </p:txBody>
      </p:sp>
      <p:pic>
        <p:nvPicPr>
          <p:cNvPr id="276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7312" y="813594"/>
            <a:ext cx="446722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523.WAV">
            <a:hlinkClick r:id="" action="ppaction://media"/>
          </p:cNvPr>
          <p:cNvPicPr>
            <a:picLocks noRot="1" noChangeAspect="1"/>
          </p:cNvPicPr>
          <p:nvPr>
            <a:wavAudioFile r:embed="rId1" name="~PP523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Draw the segment from      to the farthest vertex, </a:t>
            </a:r>
            <a:endParaRPr lang="en-US" sz="3200" dirty="0"/>
          </a:p>
        </p:txBody>
      </p:sp>
      <p:pic>
        <p:nvPicPr>
          <p:cNvPr id="275463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7312" y="813594"/>
            <a:ext cx="446722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828800" y="2895600"/>
          <a:ext cx="609600" cy="487680"/>
        </p:xfrm>
        <a:graphic>
          <a:graphicData uri="http://schemas.openxmlformats.org/presentationml/2006/ole">
            <p:oleObj spid="_x0000_s275464" name="Equation" r:id="rId6" imgW="253800" imgH="203040" progId="Equation.DSMT4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048000" y="1981200"/>
          <a:ext cx="381000" cy="412750"/>
        </p:xfrm>
        <a:graphic>
          <a:graphicData uri="http://schemas.openxmlformats.org/presentationml/2006/ole">
            <p:oleObj spid="_x0000_s275465" name="Equation" r:id="rId7" imgW="152280" imgH="164880" progId="Equation.DSMT4">
              <p:embed/>
            </p:oleObj>
          </a:graphicData>
        </a:graphic>
      </p:graphicFrame>
      <p:pic>
        <p:nvPicPr>
          <p:cNvPr id="7" name="~PP847.WAV">
            <a:hlinkClick r:id="" action="ppaction://media"/>
          </p:cNvPr>
          <p:cNvPicPr>
            <a:picLocks noRot="1" noChangeAspect="1"/>
          </p:cNvPicPr>
          <p:nvPr>
            <a:wavAudioFile r:embed="rId2" name="~PP847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Draw the segment from      to the farthest vertex</a:t>
            </a:r>
          </a:p>
          <a:p>
            <a:r>
              <a:rPr lang="en-US" sz="3200" dirty="0" smtClean="0"/>
              <a:t>It equals the sum of the segments to the other vertices</a:t>
            </a:r>
            <a:endParaRPr lang="en-US" sz="3200" dirty="0"/>
          </a:p>
        </p:txBody>
      </p:sp>
      <p:pic>
        <p:nvPicPr>
          <p:cNvPr id="274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7312" y="813594"/>
            <a:ext cx="446722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4435" name="Object 3"/>
          <p:cNvGraphicFramePr>
            <a:graphicFrameLocks noChangeAspect="1"/>
          </p:cNvGraphicFramePr>
          <p:nvPr/>
        </p:nvGraphicFramePr>
        <p:xfrm>
          <a:off x="3048000" y="1981200"/>
          <a:ext cx="381000" cy="412750"/>
        </p:xfrm>
        <a:graphic>
          <a:graphicData uri="http://schemas.openxmlformats.org/presentationml/2006/ole">
            <p:oleObj spid="_x0000_s274435" name="Equation" r:id="rId6" imgW="152280" imgH="164880" progId="Equation.DSMT4">
              <p:embed/>
            </p:oleObj>
          </a:graphicData>
        </a:graphic>
      </p:graphicFrame>
      <p:graphicFrame>
        <p:nvGraphicFramePr>
          <p:cNvPr id="274436" name="Object 4"/>
          <p:cNvGraphicFramePr>
            <a:graphicFrameLocks noChangeAspect="1"/>
          </p:cNvGraphicFramePr>
          <p:nvPr/>
        </p:nvGraphicFramePr>
        <p:xfrm>
          <a:off x="1828800" y="2895600"/>
          <a:ext cx="609600" cy="487363"/>
        </p:xfrm>
        <a:graphic>
          <a:graphicData uri="http://schemas.openxmlformats.org/presentationml/2006/ole">
            <p:oleObj spid="_x0000_s274436" name="Equation" r:id="rId7" imgW="253800" imgH="203040" progId="Equation.DSMT4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09600" y="5791200"/>
          <a:ext cx="2290482" cy="533400"/>
        </p:xfrm>
        <a:graphic>
          <a:graphicData uri="http://schemas.openxmlformats.org/presentationml/2006/ole">
            <p:oleObj spid="_x0000_s274437" name="Equation" r:id="rId8" imgW="927000" imgH="215640" progId="Equation.DSMT4">
              <p:embed/>
            </p:oleObj>
          </a:graphicData>
        </a:graphic>
      </p:graphicFrame>
      <p:pic>
        <p:nvPicPr>
          <p:cNvPr id="8" name="~PP150.WAV">
            <a:hlinkClick r:id="" action="ppaction://media"/>
          </p:cNvPr>
          <p:cNvPicPr>
            <a:picLocks noRot="1" noChangeAspect="1"/>
          </p:cNvPicPr>
          <p:nvPr>
            <a:wavAudioFile r:embed="rId2" name="~PP150.WAV"/>
          </p:nvPr>
        </p:nvPicPr>
        <p:blipFill>
          <a:blip r:embed="rId9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(Proof)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Consider the quadrilateral ACPB and use Ptolemy’s.</a:t>
            </a:r>
          </a:p>
          <a:p>
            <a:endParaRPr lang="en-US" sz="2800" dirty="0"/>
          </a:p>
        </p:txBody>
      </p:sp>
      <p:pic>
        <p:nvPicPr>
          <p:cNvPr id="2795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7312" y="813594"/>
            <a:ext cx="446722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616200" y="2197100"/>
          <a:ext cx="914400" cy="198438"/>
        </p:xfrm>
        <a:graphic>
          <a:graphicData uri="http://schemas.openxmlformats.org/presentationml/2006/ole">
            <p:oleObj spid="_x0000_s279556" name="Equation" r:id="rId6" imgW="914400" imgH="198720" progId="Equation.DSMT4">
              <p:embed/>
            </p:oleObj>
          </a:graphicData>
        </a:graphic>
      </p:graphicFrame>
      <p:pic>
        <p:nvPicPr>
          <p:cNvPr id="6" name="~PP3351.WAV">
            <a:hlinkClick r:id="" action="ppaction://media"/>
          </p:cNvPr>
          <p:cNvPicPr>
            <a:picLocks noRot="1" noChangeAspect="1"/>
          </p:cNvPicPr>
          <p:nvPr>
            <a:wavAudioFile r:embed="rId2" name="~PP3351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(Proof)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Consider the quadrilateral ACPB and use Ptolemy’s.</a:t>
            </a:r>
          </a:p>
          <a:p>
            <a:endParaRPr lang="en-US" sz="2800" dirty="0"/>
          </a:p>
        </p:txBody>
      </p:sp>
      <p:pic>
        <p:nvPicPr>
          <p:cNvPr id="2795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7312" y="813594"/>
            <a:ext cx="446722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616200" y="2197100"/>
          <a:ext cx="914400" cy="198438"/>
        </p:xfrm>
        <a:graphic>
          <a:graphicData uri="http://schemas.openxmlformats.org/presentationml/2006/ole">
            <p:oleObj spid="_x0000_s280578" name="Equation" r:id="rId6" imgW="914400" imgH="198720" progId="Equation.DSMT4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81000" y="2971800"/>
          <a:ext cx="3738717" cy="1981200"/>
        </p:xfrm>
        <a:graphic>
          <a:graphicData uri="http://schemas.openxmlformats.org/presentationml/2006/ole">
            <p:oleObj spid="_x0000_s280579" name="Equation" r:id="rId7" imgW="1485720" imgH="787320" progId="Equation.DSMT4">
              <p:embed/>
            </p:oleObj>
          </a:graphicData>
        </a:graphic>
      </p:graphicFrame>
      <p:pic>
        <p:nvPicPr>
          <p:cNvPr id="8" name="~PP3576.WAV">
            <a:hlinkClick r:id="" action="ppaction://media"/>
          </p:cNvPr>
          <p:cNvPicPr>
            <a:picLocks noRot="1" noChangeAspect="1"/>
          </p:cNvPicPr>
          <p:nvPr>
            <a:wavAudioFile r:embed="rId2" name="~PP3576.WAV"/>
          </p:nvPr>
        </p:nvPicPr>
        <p:blipFill>
          <a:blip r:embed="rId8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1"/>
          <p:cNvSpPr>
            <a:spLocks noChangeArrowheads="1"/>
          </p:cNvSpPr>
          <p:nvPr/>
        </p:nvSpPr>
        <p:spPr bwMode="auto">
          <a:xfrm>
            <a:off x="-17753013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Law of cosines via Ptolemy's theorem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en-US" sz="30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28354" name="Picture 2" descr="https://lh6.googleusercontent.com/-GugPd_qIz-w/UKO3LqBQx0I/AAAAAAAAF4c/_GtAloWcFzU/s512/20121114-cosine_law_ptolem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838200"/>
            <a:ext cx="3857625" cy="4876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28600" y="457200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Kung S.H. </a:t>
            </a:r>
          </a:p>
          <a:p>
            <a:r>
              <a:rPr lang="en-US" sz="2400" dirty="0" smtClean="0"/>
              <a:t>(1992). </a:t>
            </a:r>
          </a:p>
          <a:p>
            <a:endParaRPr lang="en-US" sz="2400" dirty="0" smtClean="0"/>
          </a:p>
          <a:p>
            <a:r>
              <a:rPr lang="en-US" sz="2400" i="1" dirty="0" smtClean="0"/>
              <a:t>Proof without Words: </a:t>
            </a:r>
          </a:p>
          <a:p>
            <a:r>
              <a:rPr lang="en-US" sz="2400" i="1" dirty="0" smtClean="0"/>
              <a:t>The Law of Cosines </a:t>
            </a:r>
          </a:p>
          <a:p>
            <a:r>
              <a:rPr lang="en-US" sz="2400" i="1" dirty="0" smtClean="0"/>
              <a:t>via Ptolemy's Theorem</a:t>
            </a:r>
            <a:r>
              <a:rPr lang="en-US" sz="2400" dirty="0" smtClean="0"/>
              <a:t>, </a:t>
            </a:r>
          </a:p>
          <a:p>
            <a:r>
              <a:rPr lang="en-US" sz="2400" dirty="0" smtClean="0"/>
              <a:t>Mathematics Magazine, </a:t>
            </a:r>
          </a:p>
          <a:p>
            <a:r>
              <a:rPr lang="en-US" sz="2400" dirty="0" smtClean="0"/>
              <a:t>65 (2) 103. </a:t>
            </a:r>
            <a:endParaRPr lang="en-US" sz="2400" dirty="0"/>
          </a:p>
        </p:txBody>
      </p:sp>
      <p:pic>
        <p:nvPicPr>
          <p:cNvPr id="5" name="~PP587.WAV">
            <a:hlinkClick r:id="" action="ppaction://media"/>
          </p:cNvPr>
          <p:cNvPicPr>
            <a:picLocks noRot="1" noChangeAspect="1"/>
          </p:cNvPicPr>
          <p:nvPr>
            <a:wavAudioFile r:embed="rId1" name="~PP587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57200" y="4495800"/>
            <a:ext cx="7620000" cy="1795463"/>
          </a:xfrm>
        </p:spPr>
        <p:txBody>
          <a:bodyPr>
            <a:normAutofit fontScale="92500"/>
          </a:bodyPr>
          <a:lstStyle/>
          <a:p>
            <a:r>
              <a:rPr lang="en-US" sz="2200" dirty="0" smtClean="0"/>
              <a:t>Derrick W. &amp; Hirstein J. (2012). </a:t>
            </a:r>
          </a:p>
          <a:p>
            <a:r>
              <a:rPr lang="en-US" sz="2200" i="1" dirty="0" smtClean="0"/>
              <a:t>Proof Without Words: Ptolemy’s Theorem</a:t>
            </a:r>
            <a:r>
              <a:rPr lang="en-US" sz="2200" dirty="0" smtClean="0"/>
              <a:t>, </a:t>
            </a:r>
          </a:p>
          <a:p>
            <a:r>
              <a:rPr lang="en-US" sz="2200" dirty="0" smtClean="0"/>
              <a:t>The College Mathematics Journal, 43 (5) 386-386. </a:t>
            </a:r>
          </a:p>
          <a:p>
            <a:endParaRPr lang="en-US" sz="2000" dirty="0" smtClean="0"/>
          </a:p>
          <a:p>
            <a:r>
              <a:rPr lang="en-US" sz="1500" dirty="0" smtClean="0"/>
              <a:t>http://docmadhattan.fieldofscience.com/2012/11/proofs-without-words-ptolemys-theorem.html</a:t>
            </a:r>
          </a:p>
          <a:p>
            <a:endParaRPr lang="en-US" dirty="0"/>
          </a:p>
        </p:txBody>
      </p:sp>
      <p:pic>
        <p:nvPicPr>
          <p:cNvPr id="192514" name="Picture 2" descr="https://lh6.googleusercontent.com/-jkhO1ql-iTQ/UKO3LrU4-tI/AAAAAAAAF4Y/y_CGP-jCbjk/s466/20121114-ptolemy_theorem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533400"/>
            <a:ext cx="8214096" cy="3647281"/>
          </a:xfrm>
          <a:prstGeom prst="rect">
            <a:avLst/>
          </a:prstGeom>
          <a:noFill/>
        </p:spPr>
      </p:pic>
      <p:pic>
        <p:nvPicPr>
          <p:cNvPr id="6" name="~PP2823.WAV">
            <a:hlinkClick r:id="" action="ppaction://media"/>
          </p:cNvPr>
          <p:cNvPicPr>
            <a:picLocks noRot="1" noChangeAspect="1"/>
          </p:cNvPicPr>
          <p:nvPr>
            <a:wavAudioFile r:embed="rId1" name="~PP2823.WAV"/>
          </p:nvPr>
        </p:nvPicPr>
        <p:blipFill>
          <a:blip r:embed="rId5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Casey’s Theorem</a:t>
            </a:r>
            <a:br>
              <a:rPr lang="en-US" dirty="0" smtClean="0"/>
            </a:br>
            <a:r>
              <a:rPr lang="en-US" sz="2000" i="1" dirty="0" smtClean="0"/>
              <a:t>Casey</a:t>
            </a:r>
            <a:r>
              <a:rPr lang="en-US" sz="2000" dirty="0" smtClean="0"/>
              <a:t>, </a:t>
            </a:r>
            <a:r>
              <a:rPr lang="en-US" sz="2000" i="1" dirty="0" smtClean="0"/>
              <a:t>J</a:t>
            </a:r>
            <a:r>
              <a:rPr lang="en-US" sz="2000" dirty="0" smtClean="0"/>
              <a:t>. (</a:t>
            </a:r>
            <a:r>
              <a:rPr lang="en-US" sz="2000" i="1" dirty="0" smtClean="0"/>
              <a:t>1866</a:t>
            </a:r>
            <a:r>
              <a:rPr lang="en-US" sz="2000" dirty="0" smtClean="0"/>
              <a:t>), </a:t>
            </a:r>
            <a:r>
              <a:rPr lang="en-US" sz="2000" i="1" dirty="0" smtClean="0"/>
              <a:t>Math</a:t>
            </a:r>
            <a:r>
              <a:rPr lang="en-US" sz="2000" dirty="0" smtClean="0"/>
              <a:t>. </a:t>
            </a:r>
            <a:r>
              <a:rPr lang="en-US" sz="2000" i="1" dirty="0" smtClean="0"/>
              <a:t>Proc. R</a:t>
            </a:r>
            <a:r>
              <a:rPr lang="en-US" sz="2000" dirty="0" smtClean="0"/>
              <a:t>. </a:t>
            </a:r>
            <a:r>
              <a:rPr lang="en-US" sz="2000" i="1" dirty="0" smtClean="0"/>
              <a:t>Ir</a:t>
            </a:r>
            <a:r>
              <a:rPr lang="en-US" sz="2000" dirty="0" smtClean="0"/>
              <a:t>. </a:t>
            </a:r>
            <a:r>
              <a:rPr lang="en-US" sz="2000" i="1" dirty="0" smtClean="0"/>
              <a:t>Acad. 9</a:t>
            </a:r>
            <a:r>
              <a:rPr lang="en-US" sz="2000" dirty="0" smtClean="0"/>
              <a:t>: </a:t>
            </a:r>
            <a:r>
              <a:rPr lang="en-US" sz="2000" i="1" dirty="0" smtClean="0"/>
              <a:t>396</a:t>
            </a:r>
            <a:r>
              <a:rPr lang="en-US" sz="2000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51910" name="Picture 6" descr="http://upload.wikimedia.org/wikipedia/commons/6/63/Theorem_of_casey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600200"/>
            <a:ext cx="4972493" cy="4648200"/>
          </a:xfrm>
          <a:prstGeom prst="rect">
            <a:avLst/>
          </a:prstGeom>
          <a:noFill/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724400" y="1676400"/>
          <a:ext cx="4064000" cy="609600"/>
        </p:xfrm>
        <a:graphic>
          <a:graphicData uri="http://schemas.openxmlformats.org/presentationml/2006/ole">
            <p:oleObj spid="_x0000_s251911" name="Equation" r:id="rId6" imgW="1523880" imgH="228600" progId="Equation.DSMT4">
              <p:embed/>
            </p:oleObj>
          </a:graphicData>
        </a:graphic>
      </p:graphicFrame>
      <p:pic>
        <p:nvPicPr>
          <p:cNvPr id="5" name="~PP207.WAV">
            <a:hlinkClick r:id="" action="ppaction://media"/>
          </p:cNvPr>
          <p:cNvPicPr>
            <a:picLocks noRot="1" noChangeAspect="1"/>
          </p:cNvPicPr>
          <p:nvPr>
            <a:wavAudioFile r:embed="rId2" name="~PP207.WAV"/>
          </p:nvPr>
        </p:nvPicPr>
        <p:blipFill>
          <a:blip r:embed="rId7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References: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09600" y="1371601"/>
            <a:ext cx="7848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Ptolemy’s</a:t>
            </a:r>
            <a:r>
              <a:rPr lang="en-US" sz="2800" dirty="0" smtClean="0"/>
              <a:t>  </a:t>
            </a:r>
            <a:r>
              <a:rPr lang="en-US" sz="2800" i="1" dirty="0" smtClean="0"/>
              <a:t>Almagest</a:t>
            </a:r>
            <a:r>
              <a:rPr lang="en-US" sz="2800" dirty="0" smtClean="0"/>
              <a:t>: </a:t>
            </a:r>
          </a:p>
          <a:p>
            <a:pPr>
              <a:buNone/>
            </a:pPr>
            <a:r>
              <a:rPr lang="en-US" sz="2800" dirty="0" smtClean="0"/>
              <a:t>              translated by G. J. Toomer , Princeton (1998)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i="1" dirty="0" smtClean="0"/>
              <a:t>Euclid’s Elements</a:t>
            </a:r>
          </a:p>
          <a:p>
            <a:pPr>
              <a:buNone/>
            </a:pPr>
            <a:r>
              <a:rPr lang="en-US" sz="2800" dirty="0" smtClean="0"/>
              <a:t>              translated by T. L. Heath, Green Lion (2002)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i="1" dirty="0" smtClean="0"/>
              <a:t>Trigonometric Delights</a:t>
            </a:r>
          </a:p>
          <a:p>
            <a:pPr>
              <a:buNone/>
            </a:pPr>
            <a:r>
              <a:rPr lang="en-US" sz="2800" i="1" dirty="0" smtClean="0"/>
              <a:t> </a:t>
            </a:r>
            <a:r>
              <a:rPr lang="en-US" sz="2800" dirty="0" smtClean="0"/>
              <a:t>             by  Eli Maor, Princeton (1998)</a:t>
            </a:r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r>
              <a:rPr lang="en-US" sz="2800" i="1" dirty="0" smtClean="0"/>
              <a:t>The Mathematics of the Heavens and the Earth</a:t>
            </a:r>
          </a:p>
          <a:p>
            <a:pPr>
              <a:buNone/>
            </a:pPr>
            <a:r>
              <a:rPr lang="en-US" sz="2800" dirty="0" smtClean="0"/>
              <a:t>	   by  Glen Van Brummelen, Princeton (2009)</a:t>
            </a:r>
          </a:p>
          <a:p>
            <a:pPr>
              <a:buNone/>
            </a:pPr>
            <a:r>
              <a:rPr lang="en-US" sz="2800" i="1" dirty="0" smtClean="0"/>
              <a:t>	</a:t>
            </a:r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r>
              <a:rPr lang="en-US" sz="2800" i="1" dirty="0" smtClean="0"/>
              <a:t>	   </a:t>
            </a:r>
          </a:p>
          <a:p>
            <a:pPr>
              <a:buNone/>
            </a:pPr>
            <a:r>
              <a:rPr lang="en-US" sz="2800" i="1" dirty="0" smtClean="0"/>
              <a:t>	 </a:t>
            </a:r>
          </a:p>
        </p:txBody>
      </p:sp>
      <p:pic>
        <p:nvPicPr>
          <p:cNvPr id="4" name="~PP4037.WAV">
            <a:hlinkClick r:id="" action="ppaction://media"/>
          </p:cNvPr>
          <p:cNvPicPr>
            <a:picLocks noRot="1" noChangeAspect="1"/>
          </p:cNvPicPr>
          <p:nvPr>
            <a:wavAudioFile r:embed="rId1" name="~PP4037.WAV"/>
          </p:nvPr>
        </p:nvPicPr>
        <p:blipFill>
          <a:blip r:embed="rId4" cstate="print"/>
          <a:stretch>
            <a:fillRect/>
          </a:stretch>
        </p:blipFill>
        <p:spPr>
          <a:xfrm>
            <a:off x="8696325" y="6410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672</Words>
  <Application>Microsoft Office PowerPoint</Application>
  <PresentationFormat>On-screen Show (4:3)</PresentationFormat>
  <Paragraphs>339</Paragraphs>
  <Slides>50</Slides>
  <Notes>50</Notes>
  <HiddenSlides>0</HiddenSlides>
  <MMClips>50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Equation</vt:lpstr>
      <vt:lpstr>PTOLEMY’S THEOREM: A well-known result that is not that well-known.</vt:lpstr>
      <vt:lpstr>Ptolemy’s Theorem</vt:lpstr>
      <vt:lpstr> </vt:lpstr>
      <vt:lpstr> </vt:lpstr>
      <vt:lpstr>But we also have</vt:lpstr>
      <vt:lpstr>But we also have</vt:lpstr>
      <vt:lpstr>Slide 7</vt:lpstr>
      <vt:lpstr>Slide 8</vt:lpstr>
      <vt:lpstr>Slide 9</vt:lpstr>
      <vt:lpstr> </vt:lpstr>
      <vt:lpstr> </vt:lpstr>
      <vt:lpstr> </vt:lpstr>
      <vt:lpstr>But we also have</vt:lpstr>
      <vt:lpstr>But we also have</vt:lpstr>
      <vt:lpstr> </vt:lpstr>
      <vt:lpstr> </vt:lpstr>
      <vt:lpstr> </vt:lpstr>
      <vt:lpstr> </vt:lpstr>
      <vt:lpstr> </vt:lpstr>
      <vt:lpstr> </vt:lpstr>
      <vt:lpstr> </vt:lpstr>
      <vt:lpstr>Ptolemy’s Theorem</vt:lpstr>
      <vt:lpstr>          Ptolemy’s  Almagest  </vt:lpstr>
      <vt:lpstr>Slide 24</vt:lpstr>
      <vt:lpstr>Slide 25</vt:lpstr>
      <vt:lpstr>Trigonometriae –  1595               by Bartholomew Pitiscus</vt:lpstr>
      <vt:lpstr> 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(Proof)</vt:lpstr>
      <vt:lpstr>(Proof)</vt:lpstr>
      <vt:lpstr>Slide 47</vt:lpstr>
      <vt:lpstr>Slide 48</vt:lpstr>
      <vt:lpstr> Casey’s Theorem Casey, J. (1866), Math. Proc. R. Ir. Acad. 9: 396. </vt:lpstr>
      <vt:lpstr>References:</vt:lpstr>
    </vt:vector>
  </TitlesOfParts>
  <Company>Misericordia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PTOLEMY’S THEOREM: A well-known result that is not that well-known.</dc:title>
  <dc:creator>Misericordia</dc:creator>
  <cp:lastModifiedBy>Misericordia</cp:lastModifiedBy>
  <cp:revision>141</cp:revision>
  <dcterms:created xsi:type="dcterms:W3CDTF">2013-05-17T15:26:46Z</dcterms:created>
  <dcterms:modified xsi:type="dcterms:W3CDTF">2013-08-13T16:08:11Z</dcterms:modified>
</cp:coreProperties>
</file>