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63" r:id="rId4"/>
    <p:sldId id="306" r:id="rId5"/>
    <p:sldId id="268" r:id="rId6"/>
    <p:sldId id="269" r:id="rId7"/>
    <p:sldId id="271" r:id="rId8"/>
    <p:sldId id="298" r:id="rId9"/>
    <p:sldId id="272" r:id="rId10"/>
    <p:sldId id="270" r:id="rId11"/>
    <p:sldId id="293" r:id="rId12"/>
    <p:sldId id="294" r:id="rId13"/>
    <p:sldId id="265" r:id="rId14"/>
    <p:sldId id="295" r:id="rId15"/>
    <p:sldId id="266" r:id="rId16"/>
    <p:sldId id="260" r:id="rId17"/>
    <p:sldId id="258" r:id="rId18"/>
    <p:sldId id="259" r:id="rId19"/>
    <p:sldId id="261" r:id="rId20"/>
    <p:sldId id="277" r:id="rId21"/>
    <p:sldId id="281" r:id="rId22"/>
    <p:sldId id="283" r:id="rId23"/>
    <p:sldId id="284" r:id="rId24"/>
    <p:sldId id="292" r:id="rId25"/>
    <p:sldId id="287" r:id="rId26"/>
    <p:sldId id="289" r:id="rId27"/>
    <p:sldId id="290" r:id="rId28"/>
    <p:sldId id="288" r:id="rId29"/>
    <p:sldId id="297" r:id="rId30"/>
    <p:sldId id="303" r:id="rId31"/>
    <p:sldId id="279" r:id="rId32"/>
    <p:sldId id="28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4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1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8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9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2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8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0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8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4C1F-DB1C-4AF3-9BC9-A95D6E8A23B0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C5548-6693-4CFB-B8C4-155DC6D09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3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hyperlink" Target="mailto:andrilli@lasalle.edu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66800"/>
            <a:ext cx="8077200" cy="312420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8001000" cy="3124200"/>
          </a:xfrm>
          <a:solidFill>
            <a:srgbClr val="0070C0">
              <a:alpha val="52000"/>
            </a:srgbClr>
          </a:solidFill>
        </p:spPr>
        <p:txBody>
          <a:bodyPr>
            <a:normAutofit/>
          </a:bodyPr>
          <a:lstStyle/>
          <a:p>
            <a:r>
              <a:rPr lang="en-US" sz="6000" dirty="0" smtClean="0">
                <a:latin typeface="Cambria" pitchFamily="18" charset="0"/>
              </a:rPr>
              <a:t>The Existence of the Nine-Point Circle</a:t>
            </a:r>
            <a:br>
              <a:rPr lang="en-US" sz="6000" dirty="0" smtClean="0">
                <a:latin typeface="Cambria" pitchFamily="18" charset="0"/>
              </a:rPr>
            </a:br>
            <a:r>
              <a:rPr lang="en-US" sz="6000" dirty="0" smtClean="0">
                <a:latin typeface="Cambria" pitchFamily="18" charset="0"/>
              </a:rPr>
              <a:t>for a Given Triangle</a:t>
            </a:r>
            <a:endParaRPr lang="en-US" sz="6000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48200"/>
            <a:ext cx="7772400" cy="16764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Stephen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Andrilli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Department of Mathematics and Computer Science</a:t>
            </a: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UI Semibold" pitchFamily="34" charset="0"/>
              </a:rPr>
              <a:t>La Salle University, Philadelphia, PA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3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4000"/>
            </a:srgbClr>
          </a:solidFill>
        </p:spPr>
        <p:txBody>
          <a:bodyPr>
            <a:normAutofit/>
          </a:bodyPr>
          <a:lstStyle/>
          <a:p>
            <a:r>
              <a:rPr lang="en-US" dirty="0" smtClean="0"/>
              <a:t>Preliminaries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5029200"/>
          </a:xfrm>
        </p:spPr>
        <p:txBody>
          <a:bodyPr>
            <a:noAutofit/>
          </a:bodyPr>
          <a:lstStyle/>
          <a:p>
            <a:pPr marL="346075" lvl="1" indent="-346075">
              <a:buFont typeface="Arial" pitchFamily="34" charset="0"/>
              <a:buChar char="•"/>
            </a:pPr>
            <a:r>
              <a:rPr lang="en-US" sz="2600" dirty="0" smtClean="0"/>
              <a:t>First, a review of some familiar </a:t>
            </a:r>
            <a:r>
              <a:rPr lang="en-US" sz="2600" dirty="0"/>
              <a:t>geometric results </a:t>
            </a:r>
            <a:r>
              <a:rPr lang="en-US" sz="2600" dirty="0" smtClean="0"/>
              <a:t>that are useful for the </a:t>
            </a:r>
            <a:r>
              <a:rPr lang="en-US" sz="2600" dirty="0"/>
              <a:t>proof of the Nine-Point Circle Theorem</a:t>
            </a:r>
            <a:r>
              <a:rPr lang="en-US" sz="2600" dirty="0" smtClean="0"/>
              <a:t>. </a:t>
            </a:r>
          </a:p>
          <a:p>
            <a:pPr marL="346075" lvl="1" indent="-346075">
              <a:buFont typeface="Arial" pitchFamily="34" charset="0"/>
              <a:buChar char="•"/>
            </a:pPr>
            <a:r>
              <a:rPr lang="en-US" sz="2600" dirty="0" smtClean="0"/>
              <a:t>Short proofs will be given for some results.</a:t>
            </a:r>
          </a:p>
          <a:p>
            <a:pPr marL="346075" lvl="1" indent="-346075">
              <a:buFont typeface="Arial" pitchFamily="34" charset="0"/>
              <a:buChar char="•"/>
            </a:pPr>
            <a:r>
              <a:rPr lang="en-US" sz="2600" dirty="0" smtClean="0"/>
              <a:t>The Nine-Point Circle proof then follows quickly  from these.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05" y="1752600"/>
            <a:ext cx="504109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3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Preliminaries: Point Equidistant From Two Other Points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4495800" cy="4297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a point P is </a:t>
            </a:r>
            <a:r>
              <a:rPr lang="en-US" b="1" dirty="0" smtClean="0"/>
              <a:t>equidistant</a:t>
            </a:r>
            <a:r>
              <a:rPr lang="en-US" dirty="0" smtClean="0"/>
              <a:t> from two other points A and B then</a:t>
            </a:r>
            <a:r>
              <a:rPr lang="en-US" i="1" dirty="0" smtClean="0"/>
              <a:t> </a:t>
            </a:r>
            <a:r>
              <a:rPr lang="en-US" dirty="0" smtClean="0"/>
              <a:t>P is on the </a:t>
            </a:r>
            <a:r>
              <a:rPr lang="en-US" b="1" dirty="0" smtClean="0"/>
              <a:t>perpendicular</a:t>
            </a:r>
            <a:r>
              <a:rPr lang="en-US" dirty="0" smtClean="0"/>
              <a:t> </a:t>
            </a:r>
            <a:r>
              <a:rPr lang="en-US" b="1" dirty="0" smtClean="0"/>
              <a:t>bisector</a:t>
            </a:r>
            <a:r>
              <a:rPr lang="en-US" dirty="0" smtClean="0"/>
              <a:t> of AB.</a:t>
            </a:r>
          </a:p>
          <a:p>
            <a:pPr marL="346075" indent="-346075">
              <a:buNone/>
            </a:pPr>
            <a:r>
              <a:rPr lang="en-US" dirty="0" smtClean="0"/>
              <a:t>   (If PA = PB, and M is the </a:t>
            </a:r>
            <a:r>
              <a:rPr lang="en-US" b="1" dirty="0" smtClean="0"/>
              <a:t>midpoint</a:t>
            </a:r>
            <a:r>
              <a:rPr lang="en-US" dirty="0" smtClean="0"/>
              <a:t> of AB, then PM </a:t>
            </a:r>
            <a:r>
              <a:rPr lang="en-US" dirty="0" smtClean="0">
                <a:sym typeface="Symbol"/>
              </a:rPr>
              <a:t> </a:t>
            </a:r>
            <a:r>
              <a:rPr lang="en-US" dirty="0" smtClean="0"/>
              <a:t>AB.)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752599"/>
            <a:ext cx="3962400" cy="466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4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Midpoint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any </a:t>
            </a:r>
            <a:r>
              <a:rPr lang="en-US" b="1" dirty="0" smtClean="0"/>
              <a:t>triangle</a:t>
            </a:r>
            <a:r>
              <a:rPr lang="en-US" dirty="0" smtClean="0"/>
              <a:t>, the </a:t>
            </a:r>
            <a:r>
              <a:rPr lang="en-US" b="1" dirty="0" smtClean="0"/>
              <a:t>line segment</a:t>
            </a:r>
            <a:r>
              <a:rPr lang="en-US" dirty="0" smtClean="0"/>
              <a:t> connecting the </a:t>
            </a:r>
            <a:r>
              <a:rPr lang="en-US" b="1" dirty="0" smtClean="0"/>
              <a:t>midpoints</a:t>
            </a:r>
            <a:r>
              <a:rPr lang="en-US" dirty="0" smtClean="0"/>
              <a:t> of any two sides is </a:t>
            </a:r>
            <a:r>
              <a:rPr lang="en-US" b="1" dirty="0" smtClean="0"/>
              <a:t>parallel</a:t>
            </a:r>
            <a:r>
              <a:rPr lang="en-US" dirty="0" smtClean="0"/>
              <a:t> to the </a:t>
            </a:r>
            <a:r>
              <a:rPr lang="en-US" b="1" dirty="0" smtClean="0"/>
              <a:t>remaining side</a:t>
            </a:r>
            <a:r>
              <a:rPr lang="en-US" dirty="0" smtClean="0"/>
              <a:t>, and </a:t>
            </a:r>
            <a:r>
              <a:rPr lang="en-US" b="1" dirty="0" smtClean="0"/>
              <a:t>half </a:t>
            </a:r>
            <a:r>
              <a:rPr lang="en-US" dirty="0" smtClean="0"/>
              <a:t>its </a:t>
            </a:r>
            <a:r>
              <a:rPr lang="en-US" b="1" dirty="0" smtClean="0"/>
              <a:t>length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M is the midpoint of AB, and N is the midpoint of AC, then  MN </a:t>
            </a:r>
            <a:r>
              <a:rPr lang="en-US" dirty="0" smtClean="0">
                <a:sym typeface="tci1"/>
              </a:rPr>
              <a:t></a:t>
            </a:r>
            <a:r>
              <a:rPr lang="en-US" dirty="0" smtClean="0"/>
              <a:t> BC, and  MN = ½ BC.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73" y="2513337"/>
            <a:ext cx="4876800" cy="366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1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Preliminaries: Inscribed Angles,     Right Triangles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61058"/>
            <a:ext cx="4648200" cy="4815941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measure of an angle </a:t>
            </a:r>
            <a:r>
              <a:rPr lang="en-US" sz="2800" b="1" dirty="0" smtClean="0"/>
              <a:t>inscribed</a:t>
            </a:r>
            <a:r>
              <a:rPr lang="en-US" sz="2800" dirty="0" smtClean="0"/>
              <a:t> in a circle is </a:t>
            </a:r>
            <a:r>
              <a:rPr lang="en-US" sz="2800" b="1" dirty="0" smtClean="0"/>
              <a:t>half</a:t>
            </a:r>
            <a:r>
              <a:rPr lang="en-US" sz="2800" dirty="0" smtClean="0"/>
              <a:t> the measure of the subtended arc. </a:t>
            </a:r>
          </a:p>
          <a:p>
            <a:pPr marL="0" indent="0">
              <a:buNone/>
            </a:pPr>
            <a:r>
              <a:rPr lang="en-US" sz="2800" dirty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        m</a:t>
            </a:r>
            <a:r>
              <a:rPr lang="en-US" sz="2800" dirty="0">
                <a:sym typeface="Symbol"/>
              </a:rPr>
              <a:t>(A) = ½ m(arc BDC)</a:t>
            </a:r>
            <a:endParaRPr lang="en-US" sz="2800" dirty="0" smtClean="0"/>
          </a:p>
          <a:p>
            <a:r>
              <a:rPr lang="en-US" sz="2800" dirty="0" smtClean="0"/>
              <a:t>Any </a:t>
            </a:r>
            <a:r>
              <a:rPr lang="en-US" sz="2800" b="1" dirty="0" smtClean="0"/>
              <a:t>right</a:t>
            </a:r>
            <a:r>
              <a:rPr lang="en-US" sz="2800" dirty="0" smtClean="0"/>
              <a:t> </a:t>
            </a:r>
            <a:r>
              <a:rPr lang="en-US" sz="2800" b="1" dirty="0" smtClean="0"/>
              <a:t>triangle</a:t>
            </a:r>
            <a:r>
              <a:rPr lang="en-US" sz="2800" dirty="0" smtClean="0"/>
              <a:t> can be </a:t>
            </a:r>
            <a:r>
              <a:rPr lang="en-US" sz="2800" b="1" dirty="0" smtClean="0"/>
              <a:t>inscribed</a:t>
            </a:r>
            <a:r>
              <a:rPr lang="en-US" sz="2800" dirty="0" smtClean="0"/>
              <a:t> in a </a:t>
            </a:r>
            <a:r>
              <a:rPr lang="en-US" sz="2800" b="1" dirty="0" smtClean="0"/>
              <a:t>circle</a:t>
            </a:r>
            <a:r>
              <a:rPr lang="en-US" sz="2800" dirty="0" smtClean="0"/>
              <a:t> whose </a:t>
            </a:r>
            <a:r>
              <a:rPr lang="en-US" sz="2800" b="1" dirty="0" smtClean="0"/>
              <a:t>diameter</a:t>
            </a:r>
            <a:r>
              <a:rPr lang="en-US" sz="2800" dirty="0" smtClean="0"/>
              <a:t> is the </a:t>
            </a:r>
            <a:r>
              <a:rPr lang="en-US" sz="2800" b="1" dirty="0" smtClean="0"/>
              <a:t>hypotenuse</a:t>
            </a:r>
            <a:r>
              <a:rPr lang="en-US" sz="2800" dirty="0" smtClean="0"/>
              <a:t> of the right triangle.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34" y="1649571"/>
            <a:ext cx="4252165" cy="47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2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Preliminaries: Hypotenuse Midpoint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6482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 any </a:t>
            </a:r>
            <a:r>
              <a:rPr lang="en-US" b="1" dirty="0" smtClean="0"/>
              <a:t>right</a:t>
            </a:r>
            <a:r>
              <a:rPr lang="en-US" dirty="0" smtClean="0"/>
              <a:t> triangle, the </a:t>
            </a:r>
            <a:r>
              <a:rPr lang="en-US" b="1" dirty="0" smtClean="0"/>
              <a:t>line segment</a:t>
            </a:r>
            <a:r>
              <a:rPr lang="en-US" dirty="0" smtClean="0"/>
              <a:t> connecting the right angle to the </a:t>
            </a:r>
            <a:r>
              <a:rPr lang="en-US" b="1" dirty="0" smtClean="0"/>
              <a:t>midpoint</a:t>
            </a:r>
            <a:r>
              <a:rPr lang="en-US" dirty="0" smtClean="0"/>
              <a:t> of the </a:t>
            </a:r>
            <a:r>
              <a:rPr lang="en-US" b="1" dirty="0" smtClean="0"/>
              <a:t>hypotenuse</a:t>
            </a:r>
            <a:r>
              <a:rPr lang="en-US" dirty="0" smtClean="0"/>
              <a:t> is </a:t>
            </a:r>
            <a:r>
              <a:rPr lang="en-US" b="1" dirty="0" smtClean="0"/>
              <a:t>half</a:t>
            </a:r>
            <a:r>
              <a:rPr lang="en-US" dirty="0" smtClean="0"/>
              <a:t> the </a:t>
            </a:r>
            <a:r>
              <a:rPr lang="en-US" b="1" dirty="0" smtClean="0"/>
              <a:t>length</a:t>
            </a:r>
            <a:r>
              <a:rPr lang="en-US" dirty="0" smtClean="0"/>
              <a:t> of the hypotenuse.</a:t>
            </a:r>
          </a:p>
          <a:p>
            <a:r>
              <a:rPr lang="en-US" u="sng" dirty="0" smtClean="0"/>
              <a:t>Proof</a:t>
            </a:r>
            <a:r>
              <a:rPr lang="en-US" dirty="0" smtClean="0"/>
              <a:t>:  Let ABC be a right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 with </a:t>
            </a:r>
            <a:r>
              <a:rPr lang="en-US" dirty="0" smtClean="0">
                <a:sym typeface="Symbol"/>
              </a:rPr>
              <a:t>A = 90. Then </a:t>
            </a:r>
            <a:r>
              <a:rPr lang="en-US" dirty="0">
                <a:sym typeface="tci1"/>
              </a:rPr>
              <a:t> </a:t>
            </a:r>
            <a:r>
              <a:rPr lang="en-US" dirty="0" smtClean="0">
                <a:sym typeface="Symbol"/>
              </a:rPr>
              <a:t>ABC is inscribed in a circle with diameter BC. The center of this circle is the midpoint M of BC. 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tci2"/>
              </a:rPr>
              <a:t></a:t>
            </a:r>
            <a:r>
              <a:rPr lang="en-US" dirty="0" smtClean="0">
                <a:sym typeface="Symbol"/>
              </a:rPr>
              <a:t> AM = BM = CM.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46" y="1787236"/>
            <a:ext cx="3997602" cy="400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</a:t>
            </a:r>
            <a:r>
              <a:rPr lang="en-US" dirty="0" err="1" smtClean="0"/>
              <a:t>Circumcenter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any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ABC, the </a:t>
            </a:r>
            <a:r>
              <a:rPr lang="en-US" b="1" dirty="0" smtClean="0"/>
              <a:t>perpendicular</a:t>
            </a:r>
            <a:r>
              <a:rPr lang="en-US" dirty="0" smtClean="0"/>
              <a:t> </a:t>
            </a:r>
            <a:r>
              <a:rPr lang="en-US" b="1" dirty="0" smtClean="0"/>
              <a:t>bisectors</a:t>
            </a:r>
            <a:r>
              <a:rPr lang="en-US" dirty="0" smtClean="0"/>
              <a:t> of the three sides are </a:t>
            </a:r>
            <a:r>
              <a:rPr lang="en-US" b="1" dirty="0" smtClean="0"/>
              <a:t>concurrent</a:t>
            </a:r>
            <a:r>
              <a:rPr lang="en-US" dirty="0" smtClean="0"/>
              <a:t>,</a:t>
            </a:r>
            <a:r>
              <a:rPr lang="en-US" b="1" dirty="0" smtClean="0"/>
              <a:t> </a:t>
            </a:r>
            <a:r>
              <a:rPr lang="en-US" dirty="0" smtClean="0"/>
              <a:t>at a point called the </a:t>
            </a:r>
            <a:r>
              <a:rPr lang="en-US" b="1" dirty="0" err="1" smtClean="0"/>
              <a:t>circumcenter</a:t>
            </a:r>
            <a:r>
              <a:rPr lang="en-US" b="1" dirty="0" smtClean="0"/>
              <a:t> </a:t>
            </a:r>
            <a:r>
              <a:rPr lang="en-US" dirty="0" smtClean="0"/>
              <a:t>(labeled as O).</a:t>
            </a:r>
          </a:p>
          <a:p>
            <a:pPr marL="0" indent="0">
              <a:buNone/>
            </a:pPr>
            <a:endParaRPr lang="en-US" sz="1400" b="1" dirty="0" smtClean="0"/>
          </a:p>
          <a:p>
            <a:pPr marL="0" indent="0">
              <a:buNone/>
            </a:pPr>
            <a:endParaRPr lang="en-US" sz="10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u="sng" dirty="0" smtClean="0"/>
              <a:t>Proof</a:t>
            </a:r>
            <a:r>
              <a:rPr lang="en-US" dirty="0" smtClean="0"/>
              <a:t> (beg.): Let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be the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midpoints of the sides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as shown. Let the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/>
              <a:t>    perpendicular bisectors of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AB and AC meet at O.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We must show OA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 BC.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67000"/>
            <a:ext cx="4812412" cy="40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</a:t>
            </a:r>
            <a:r>
              <a:rPr lang="en-US" dirty="0" err="1" smtClean="0"/>
              <a:t>Circumcenter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sz="2600" dirty="0" smtClean="0"/>
              <a:t>[For any </a:t>
            </a:r>
            <a:r>
              <a:rPr lang="en-US" sz="2600" b="1" dirty="0" smtClean="0"/>
              <a:t>triangle</a:t>
            </a:r>
            <a:r>
              <a:rPr lang="en-US" sz="2600" dirty="0" smtClean="0"/>
              <a:t> ABC, the </a:t>
            </a:r>
            <a:r>
              <a:rPr lang="en-US" sz="2600" b="1" dirty="0" smtClean="0"/>
              <a:t>perpendicular</a:t>
            </a:r>
            <a:r>
              <a:rPr lang="en-US" sz="2600" dirty="0" smtClean="0"/>
              <a:t> </a:t>
            </a:r>
            <a:r>
              <a:rPr lang="en-US" sz="2600" b="1" dirty="0" smtClean="0"/>
              <a:t>bisectors</a:t>
            </a:r>
            <a:r>
              <a:rPr lang="en-US" sz="2600" dirty="0" smtClean="0"/>
              <a:t> of the sides are </a:t>
            </a:r>
            <a:r>
              <a:rPr lang="en-US" sz="2600" b="1" dirty="0" smtClean="0"/>
              <a:t>concurrent</a:t>
            </a:r>
            <a:r>
              <a:rPr lang="en-US" sz="2600" dirty="0" smtClean="0"/>
              <a:t>.]</a:t>
            </a:r>
          </a:p>
          <a:p>
            <a:pPr marL="0" indent="0">
              <a:buNone/>
            </a:pPr>
            <a:endParaRPr lang="en-US" sz="800" dirty="0" smtClean="0"/>
          </a:p>
          <a:p>
            <a:r>
              <a:rPr lang="en-US" sz="2600" u="sng" dirty="0" smtClean="0"/>
              <a:t>Proof</a:t>
            </a:r>
            <a:r>
              <a:rPr lang="en-US" sz="2600" dirty="0" smtClean="0"/>
              <a:t> (</a:t>
            </a:r>
            <a:r>
              <a:rPr lang="en-US" sz="2600" dirty="0" err="1" smtClean="0"/>
              <a:t>concl</a:t>
            </a:r>
            <a:r>
              <a:rPr lang="en-US" sz="2600" dirty="0" smtClean="0"/>
              <a:t>.): </a:t>
            </a:r>
            <a:r>
              <a:rPr lang="en-US" sz="2600" dirty="0" smtClean="0">
                <a:sym typeface="tci1"/>
              </a:rPr>
              <a:t>1</a:t>
            </a:r>
            <a:r>
              <a:rPr lang="en-US" sz="2600" dirty="0" smtClean="0"/>
              <a:t> </a:t>
            </a:r>
            <a:r>
              <a:rPr lang="en-US" sz="2600" dirty="0" smtClean="0">
                <a:sym typeface="tci2"/>
              </a:rPr>
              <a:t> </a:t>
            </a:r>
            <a:r>
              <a:rPr lang="en-US" sz="2600" dirty="0" smtClean="0">
                <a:sym typeface="tci1"/>
              </a:rPr>
              <a:t>2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    and </a:t>
            </a:r>
            <a:r>
              <a:rPr lang="en-US" sz="2600" dirty="0" smtClean="0">
                <a:sym typeface="tci1"/>
              </a:rPr>
              <a:t>3</a:t>
            </a:r>
            <a:r>
              <a:rPr lang="en-US" sz="2600" dirty="0" smtClean="0"/>
              <a:t> </a:t>
            </a:r>
            <a:r>
              <a:rPr lang="en-US" sz="2600" dirty="0" smtClean="0">
                <a:sym typeface="tci2"/>
              </a:rPr>
              <a:t> </a:t>
            </a:r>
            <a:r>
              <a:rPr lang="en-US" sz="2600" dirty="0" smtClean="0">
                <a:sym typeface="tci1"/>
              </a:rPr>
              <a:t>4</a:t>
            </a:r>
            <a:r>
              <a:rPr lang="en-US" sz="2600" dirty="0" smtClean="0"/>
              <a:t> (by SAS).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</a:t>
            </a:r>
            <a:r>
              <a:rPr lang="en-US" sz="2600" dirty="0" smtClean="0">
                <a:sym typeface="tci2"/>
              </a:rPr>
              <a:t></a:t>
            </a:r>
            <a:r>
              <a:rPr lang="en-US" sz="2600" dirty="0" smtClean="0"/>
              <a:t> </a:t>
            </a:r>
            <a:r>
              <a:rPr lang="en-US" sz="2600" dirty="0"/>
              <a:t>AO = </a:t>
            </a:r>
            <a:r>
              <a:rPr lang="en-US" sz="2600" dirty="0" smtClean="0"/>
              <a:t>BO, and AO = CO.</a:t>
            </a:r>
            <a:endParaRPr lang="en-US" sz="2600" dirty="0"/>
          </a:p>
          <a:p>
            <a:pPr marL="0" indent="0">
              <a:buNone/>
            </a:pPr>
            <a:r>
              <a:rPr lang="en-US" sz="2600" dirty="0" smtClean="0"/>
              <a:t>    Hence, BO = CO.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Then, </a:t>
            </a:r>
            <a:r>
              <a:rPr lang="en-US" sz="2600" dirty="0" smtClean="0">
                <a:sym typeface="tci1"/>
              </a:rPr>
              <a:t>5</a:t>
            </a:r>
            <a:r>
              <a:rPr lang="en-US" sz="2600" dirty="0" smtClean="0"/>
              <a:t>  </a:t>
            </a:r>
            <a:r>
              <a:rPr lang="en-US" sz="2600" dirty="0" smtClean="0">
                <a:sym typeface="tci2"/>
              </a:rPr>
              <a:t> </a:t>
            </a:r>
            <a:r>
              <a:rPr lang="en-US" sz="2600" dirty="0" smtClean="0">
                <a:sym typeface="tci1"/>
              </a:rPr>
              <a:t>6</a:t>
            </a:r>
            <a:r>
              <a:rPr lang="en-US" sz="2600" dirty="0" smtClean="0">
                <a:sym typeface="Symbol"/>
              </a:rPr>
              <a:t> </a:t>
            </a:r>
            <a:r>
              <a:rPr lang="en-US" sz="2600" dirty="0" smtClean="0"/>
              <a:t>(by SSS).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</a:t>
            </a:r>
            <a:r>
              <a:rPr lang="en-US" sz="2600" dirty="0" smtClean="0">
                <a:sym typeface="tci2"/>
              </a:rPr>
              <a:t></a:t>
            </a:r>
            <a:r>
              <a:rPr lang="en-US" sz="2600" dirty="0" smtClean="0"/>
              <a:t> </a:t>
            </a:r>
            <a:r>
              <a:rPr lang="en-US" sz="2600" dirty="0">
                <a:sym typeface="Symbol"/>
              </a:rPr>
              <a:t></a:t>
            </a:r>
            <a:r>
              <a:rPr lang="en-US" sz="2600" dirty="0" smtClean="0">
                <a:sym typeface="Symbol"/>
              </a:rPr>
              <a:t>BAO </a:t>
            </a:r>
            <a:r>
              <a:rPr lang="en-US" sz="2600" dirty="0" smtClean="0">
                <a:sym typeface="tci2"/>
              </a:rPr>
              <a:t> </a:t>
            </a:r>
            <a:r>
              <a:rPr lang="en-US" sz="2600" dirty="0">
                <a:sym typeface="Symbol"/>
              </a:rPr>
              <a:t></a:t>
            </a:r>
            <a:r>
              <a:rPr lang="en-US" sz="2600" dirty="0" smtClean="0">
                <a:sym typeface="Symbol"/>
              </a:rPr>
              <a:t>CAO,</a:t>
            </a:r>
          </a:p>
          <a:p>
            <a:pPr marL="0" indent="0">
              <a:buNone/>
            </a:pPr>
            <a:r>
              <a:rPr lang="en-US" sz="2600" dirty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so these are 90 angles.</a:t>
            </a:r>
          </a:p>
          <a:p>
            <a:pPr marL="0" indent="0">
              <a:buNone/>
            </a:pPr>
            <a:r>
              <a:rPr lang="en-US" sz="2600" dirty="0">
                <a:sym typeface="Symbol"/>
              </a:rPr>
              <a:t> </a:t>
            </a:r>
            <a:r>
              <a:rPr lang="en-US" sz="2600" dirty="0" smtClean="0">
                <a:sym typeface="Symbol"/>
              </a:rPr>
              <a:t>   Hence, OA  BC. </a:t>
            </a: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81200"/>
            <a:ext cx="5381074" cy="451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Preliminaries: Unique Circle Through 3 </a:t>
            </a:r>
            <a:r>
              <a:rPr lang="en-US" dirty="0" err="1" smtClean="0"/>
              <a:t>Noncollinear</a:t>
            </a:r>
            <a:r>
              <a:rPr lang="en-US" dirty="0" smtClean="0"/>
              <a:t>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343400" cy="51054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smtClean="0"/>
              <a:t>If O is the </a:t>
            </a:r>
            <a:r>
              <a:rPr lang="en-US" sz="5100" b="1" dirty="0" err="1" smtClean="0"/>
              <a:t>circumcenter</a:t>
            </a:r>
            <a:r>
              <a:rPr lang="en-US" sz="5100" dirty="0" smtClean="0"/>
              <a:t> of ∆ABC, then  AO = BO = CO. </a:t>
            </a:r>
          </a:p>
          <a:p>
            <a:r>
              <a:rPr lang="en-US" sz="5100" dirty="0" smtClean="0"/>
              <a:t>Thus, any </a:t>
            </a:r>
            <a:r>
              <a:rPr lang="en-US" sz="5100" b="1" dirty="0" smtClean="0"/>
              <a:t>three</a:t>
            </a:r>
            <a:r>
              <a:rPr lang="en-US" sz="5100" dirty="0" smtClean="0"/>
              <a:t> </a:t>
            </a:r>
            <a:r>
              <a:rPr lang="en-US" sz="5100" b="1" dirty="0" err="1" smtClean="0"/>
              <a:t>noncollinear</a:t>
            </a:r>
            <a:r>
              <a:rPr lang="en-US" sz="5100" dirty="0" smtClean="0"/>
              <a:t> </a:t>
            </a:r>
            <a:r>
              <a:rPr lang="en-US" sz="5100" b="1" dirty="0" smtClean="0"/>
              <a:t>points</a:t>
            </a:r>
            <a:r>
              <a:rPr lang="en-US" sz="5100" dirty="0" smtClean="0"/>
              <a:t> A, B, C lie on a </a:t>
            </a:r>
            <a:r>
              <a:rPr lang="en-US" sz="5100" b="1" dirty="0" smtClean="0"/>
              <a:t>circle</a:t>
            </a:r>
            <a:r>
              <a:rPr lang="en-US" sz="5100" dirty="0" smtClean="0"/>
              <a:t> with </a:t>
            </a:r>
            <a:r>
              <a:rPr lang="en-US" sz="5100" b="1" dirty="0" smtClean="0"/>
              <a:t>center</a:t>
            </a:r>
            <a:r>
              <a:rPr lang="en-US" sz="5100" dirty="0" smtClean="0"/>
              <a:t> O.  </a:t>
            </a:r>
          </a:p>
          <a:p>
            <a:r>
              <a:rPr lang="en-US" sz="5100" dirty="0" smtClean="0"/>
              <a:t>But the circle through A, B, C   is </a:t>
            </a:r>
            <a:r>
              <a:rPr lang="en-US" sz="5100" b="1" i="1" dirty="0" smtClean="0"/>
              <a:t>unique</a:t>
            </a:r>
            <a:r>
              <a:rPr lang="en-US" sz="5100" dirty="0" smtClean="0"/>
              <a:t>! 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4600" u="sng" dirty="0" smtClean="0"/>
              <a:t>Proof</a:t>
            </a:r>
            <a:r>
              <a:rPr lang="en-US" sz="4600" dirty="0" smtClean="0"/>
              <a:t>: Let P be the </a:t>
            </a:r>
            <a:r>
              <a:rPr lang="en-US" sz="4600" b="1" dirty="0" smtClean="0"/>
              <a:t>center</a:t>
            </a:r>
            <a:r>
              <a:rPr lang="en-US" sz="4600" dirty="0" smtClean="0"/>
              <a:t> of a circle containing A, B, C.  Then,    P must be </a:t>
            </a:r>
            <a:r>
              <a:rPr lang="en-US" sz="4600" b="1" dirty="0" smtClean="0"/>
              <a:t>equidistant</a:t>
            </a:r>
            <a:r>
              <a:rPr lang="en-US" sz="4600" dirty="0" smtClean="0"/>
              <a:t> from        A, B, C, and so P must be on all    3 </a:t>
            </a:r>
            <a:r>
              <a:rPr lang="en-US" sz="4600" b="1" dirty="0" smtClean="0"/>
              <a:t>perpendicular bisectors</a:t>
            </a:r>
            <a:r>
              <a:rPr lang="en-US" sz="4600" dirty="0" smtClean="0"/>
              <a:t> for </a:t>
            </a:r>
            <a:r>
              <a:rPr lang="en-US" sz="4600" dirty="0" smtClean="0">
                <a:sym typeface="tci1"/>
              </a:rPr>
              <a:t>ABC.  But O is </a:t>
            </a:r>
            <a:r>
              <a:rPr lang="en-US" sz="4600" dirty="0" smtClean="0"/>
              <a:t>the intersection of these perpendicular bisectors.               </a:t>
            </a:r>
            <a:r>
              <a:rPr lang="en-US" sz="4600" dirty="0" smtClean="0">
                <a:sym typeface="tci2"/>
              </a:rPr>
              <a:t></a:t>
            </a:r>
            <a:r>
              <a:rPr lang="en-US" sz="4600" dirty="0" smtClean="0"/>
              <a:t> P = O.</a:t>
            </a:r>
            <a:endParaRPr lang="en-US" sz="4600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76400"/>
            <a:ext cx="500384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8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Orthocenter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any triangle, the three </a:t>
            </a:r>
            <a:r>
              <a:rPr lang="en-US" b="1" dirty="0" smtClean="0"/>
              <a:t>altitudes</a:t>
            </a:r>
            <a:r>
              <a:rPr lang="en-US" dirty="0" smtClean="0"/>
              <a:t> are </a:t>
            </a:r>
            <a:r>
              <a:rPr lang="en-US" b="1" dirty="0" smtClean="0"/>
              <a:t>concurrent</a:t>
            </a:r>
            <a:r>
              <a:rPr lang="en-US" dirty="0" smtClean="0"/>
              <a:t>, at the </a:t>
            </a:r>
            <a:r>
              <a:rPr lang="en-US" b="1" dirty="0" smtClean="0"/>
              <a:t>orthocenter </a:t>
            </a:r>
            <a:r>
              <a:rPr lang="en-US" dirty="0" smtClean="0"/>
              <a:t>(labeled as H).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85981"/>
            <a:ext cx="4953000" cy="413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4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0208"/>
          </a:xfrm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Orthocenter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5181600" cy="5257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[</a:t>
            </a:r>
            <a:r>
              <a:rPr lang="en-US" sz="2400" dirty="0"/>
              <a:t>The </a:t>
            </a:r>
            <a:r>
              <a:rPr lang="en-US" sz="2400" dirty="0" smtClean="0"/>
              <a:t>three </a:t>
            </a:r>
            <a:r>
              <a:rPr lang="en-US" sz="2400" b="1" dirty="0" smtClean="0"/>
              <a:t>altitudes                              </a:t>
            </a:r>
            <a:r>
              <a:rPr lang="en-US" sz="2400" dirty="0" smtClean="0"/>
              <a:t> </a:t>
            </a:r>
            <a:r>
              <a:rPr lang="en-US" sz="2400" dirty="0"/>
              <a:t>are </a:t>
            </a:r>
            <a:r>
              <a:rPr lang="en-US" sz="2400" b="1" dirty="0" smtClean="0"/>
              <a:t>concurrent.</a:t>
            </a:r>
            <a:r>
              <a:rPr lang="en-US" sz="2400" dirty="0" smtClean="0"/>
              <a:t>] </a:t>
            </a:r>
            <a:endParaRPr lang="en-US" sz="2400" dirty="0"/>
          </a:p>
          <a:p>
            <a:r>
              <a:rPr lang="en-US" sz="2400" u="sng" dirty="0" smtClean="0"/>
              <a:t>Proof</a:t>
            </a:r>
            <a:r>
              <a:rPr lang="en-US" sz="2400" dirty="0" smtClean="0"/>
              <a:t> (beg.): Construct lines      through A, B, C, each </a:t>
            </a:r>
            <a:r>
              <a:rPr lang="en-US" sz="2400" b="1" dirty="0" smtClean="0"/>
              <a:t>parallel            </a:t>
            </a:r>
            <a:r>
              <a:rPr lang="en-US" sz="2400" dirty="0" smtClean="0"/>
              <a:t> to the opposite side, and let them intersect in A*, B*, C* as shown.</a:t>
            </a:r>
          </a:p>
          <a:p>
            <a:r>
              <a:rPr lang="en-US" sz="2400" dirty="0" smtClean="0"/>
              <a:t>From the parallelograms formed, we have C*A = BC = AB*, so                        A is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C*B*.  </a:t>
            </a:r>
            <a:endParaRPr lang="en-US" sz="2400" dirty="0"/>
          </a:p>
          <a:p>
            <a:r>
              <a:rPr lang="en-US" sz="2400" dirty="0" smtClean="0"/>
              <a:t>Similarly, B is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C*A*, and C is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B*A*.</a:t>
            </a:r>
          </a:p>
          <a:p>
            <a:r>
              <a:rPr lang="en-US" sz="2400" dirty="0" smtClean="0"/>
              <a:t>Thus, A, B, C are the </a:t>
            </a:r>
            <a:r>
              <a:rPr lang="en-US" sz="2400" b="1" dirty="0" smtClean="0"/>
              <a:t>midpoints</a:t>
            </a:r>
            <a:r>
              <a:rPr lang="en-US" sz="2400" dirty="0" smtClean="0"/>
              <a:t> of the sides of </a:t>
            </a:r>
            <a:r>
              <a:rPr lang="en-US" sz="2400" dirty="0" smtClean="0">
                <a:sym typeface="tci1"/>
              </a:rPr>
              <a:t></a:t>
            </a:r>
            <a:r>
              <a:rPr lang="en-US" sz="2400" dirty="0" smtClean="0"/>
              <a:t>C*B*A*.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857" y="1177915"/>
            <a:ext cx="5731143" cy="426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Orthocenter (cont’d)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2133600"/>
            <a:ext cx="3429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u="sng" dirty="0" smtClean="0"/>
              <a:t>Proof</a:t>
            </a:r>
            <a:r>
              <a:rPr lang="en-US" sz="2600" dirty="0" smtClean="0"/>
              <a:t> (</a:t>
            </a:r>
            <a:r>
              <a:rPr lang="en-US" sz="2600" dirty="0" err="1" smtClean="0"/>
              <a:t>concl</a:t>
            </a:r>
            <a:r>
              <a:rPr lang="en-US" sz="2600" dirty="0" smtClean="0"/>
              <a:t>.):            The </a:t>
            </a:r>
            <a:r>
              <a:rPr lang="en-US" sz="2600" b="1" dirty="0" err="1" smtClean="0"/>
              <a:t>circumcenter</a:t>
            </a:r>
            <a:r>
              <a:rPr lang="en-US" sz="2600" dirty="0" smtClean="0"/>
              <a:t> </a:t>
            </a:r>
            <a:r>
              <a:rPr lang="en-US" sz="2600" dirty="0"/>
              <a:t>of </a:t>
            </a:r>
            <a:r>
              <a:rPr lang="en-US" sz="2600" dirty="0" smtClean="0">
                <a:sym typeface="tci1"/>
              </a:rPr>
              <a:t></a:t>
            </a:r>
            <a:r>
              <a:rPr lang="en-US" sz="2600" dirty="0" smtClean="0"/>
              <a:t>C*B*A* exists (intersection of its  three perpendicular bisectors).  But these perpendicular bisectors overlap the altitudes of </a:t>
            </a:r>
            <a:r>
              <a:rPr lang="en-US" sz="2600" dirty="0" smtClean="0">
                <a:sym typeface="tci1"/>
              </a:rPr>
              <a:t></a:t>
            </a:r>
            <a:r>
              <a:rPr lang="en-US" sz="2600" dirty="0" smtClean="0"/>
              <a:t>ABC, so they also form </a:t>
            </a:r>
            <a:r>
              <a:rPr lang="en-US" sz="2600" dirty="0"/>
              <a:t>the </a:t>
            </a:r>
            <a:r>
              <a:rPr lang="en-US" sz="2600" b="1" dirty="0"/>
              <a:t>orthocenter</a:t>
            </a:r>
            <a:r>
              <a:rPr lang="en-US" sz="2600" dirty="0"/>
              <a:t> of </a:t>
            </a:r>
            <a:r>
              <a:rPr lang="en-US" sz="2600" dirty="0" smtClean="0">
                <a:sym typeface="tci1"/>
              </a:rPr>
              <a:t></a:t>
            </a:r>
            <a:r>
              <a:rPr lang="en-US" sz="2600" dirty="0" smtClean="0"/>
              <a:t>ABC. </a:t>
            </a:r>
            <a:endParaRPr lang="en-US" sz="2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4" y="1267858"/>
            <a:ext cx="6880226" cy="5359280"/>
          </a:xfrm>
        </p:spPr>
      </p:pic>
    </p:spTree>
    <p:extLst>
      <p:ext uri="{BB962C8B-B14F-4D97-AF65-F5344CB8AC3E}">
        <p14:creationId xmlns:p14="http://schemas.microsoft.com/office/powerpoint/2010/main" val="104968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Cyclic Quadrilaterals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638997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b="1" dirty="0" smtClean="0"/>
              <a:t>quadrilateral</a:t>
            </a:r>
            <a:r>
              <a:rPr lang="en-US" dirty="0" smtClean="0"/>
              <a:t> is </a:t>
            </a:r>
            <a:r>
              <a:rPr lang="en-US" b="1" dirty="0" smtClean="0"/>
              <a:t>inscribed in a circle</a:t>
            </a:r>
            <a:r>
              <a:rPr lang="en-US" dirty="0" smtClean="0"/>
              <a:t> (that is, the quadrilateral is </a:t>
            </a:r>
            <a:r>
              <a:rPr lang="en-US" b="1" dirty="0" smtClean="0"/>
              <a:t>cyclic</a:t>
            </a:r>
            <a:r>
              <a:rPr lang="en-US" dirty="0" smtClean="0"/>
              <a:t>) </a:t>
            </a:r>
            <a:r>
              <a:rPr lang="en-US" i="1" dirty="0" smtClean="0"/>
              <a:t>if and only if </a:t>
            </a:r>
            <a:r>
              <a:rPr lang="en-US" dirty="0" smtClean="0"/>
              <a:t>its </a:t>
            </a:r>
            <a:r>
              <a:rPr lang="en-US" b="1" dirty="0" smtClean="0"/>
              <a:t>opposite</a:t>
            </a:r>
            <a:r>
              <a:rPr lang="en-US" dirty="0" smtClean="0"/>
              <a:t> </a:t>
            </a:r>
            <a:r>
              <a:rPr lang="en-US" b="1" dirty="0" smtClean="0"/>
              <a:t>angles</a:t>
            </a:r>
            <a:r>
              <a:rPr lang="en-US" dirty="0" smtClean="0"/>
              <a:t> are </a:t>
            </a:r>
            <a:r>
              <a:rPr lang="en-US" b="1" dirty="0" smtClean="0"/>
              <a:t>supplementary</a:t>
            </a:r>
            <a:r>
              <a:rPr lang="en-US" dirty="0" smtClean="0"/>
              <a:t>.</a:t>
            </a:r>
          </a:p>
          <a:p>
            <a:r>
              <a:rPr lang="en-US" u="sng" dirty="0" smtClean="0"/>
              <a:t>Proof</a:t>
            </a:r>
            <a:r>
              <a:rPr lang="en-US" dirty="0" smtClean="0"/>
              <a:t>:  Part 1:  If ABCD is inscribed in a circle, then    </a:t>
            </a:r>
            <a:r>
              <a:rPr lang="en-US" dirty="0" smtClean="0">
                <a:sym typeface="Symbol"/>
              </a:rPr>
              <a:t>B = ½ m(arc ADC), and    D = ½ m(arc ABC).  The sum of these arcs = 360, so           B + D = 180.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825215"/>
            <a:ext cx="3781127" cy="384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0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Cyclic Quadrilaterals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400"/>
            <a:ext cx="4638997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[A </a:t>
            </a:r>
            <a:r>
              <a:rPr lang="en-US" b="1" dirty="0" smtClean="0"/>
              <a:t>quadrilateral</a:t>
            </a:r>
            <a:r>
              <a:rPr lang="en-US" dirty="0" smtClean="0"/>
              <a:t> is </a:t>
            </a:r>
            <a:r>
              <a:rPr lang="en-US" b="1" dirty="0" smtClean="0"/>
              <a:t>inscribed in a circle</a:t>
            </a:r>
            <a:r>
              <a:rPr lang="en-US" dirty="0" smtClean="0"/>
              <a:t> (that is, the quadrilateral is </a:t>
            </a:r>
            <a:r>
              <a:rPr lang="en-US" b="1" dirty="0" smtClean="0"/>
              <a:t>cyclic</a:t>
            </a:r>
            <a:r>
              <a:rPr lang="en-US" dirty="0" smtClean="0"/>
              <a:t>) if and only if its </a:t>
            </a:r>
            <a:r>
              <a:rPr lang="en-US" b="1" dirty="0" smtClean="0"/>
              <a:t>opposite</a:t>
            </a:r>
            <a:r>
              <a:rPr lang="en-US" dirty="0" smtClean="0"/>
              <a:t> </a:t>
            </a:r>
            <a:r>
              <a:rPr lang="en-US" b="1" dirty="0" smtClean="0"/>
              <a:t>angles</a:t>
            </a:r>
            <a:r>
              <a:rPr lang="en-US" dirty="0" smtClean="0"/>
              <a:t> are </a:t>
            </a:r>
            <a:r>
              <a:rPr lang="en-US" b="1" dirty="0" smtClean="0"/>
              <a:t>supplementary</a:t>
            </a:r>
            <a:r>
              <a:rPr lang="en-US" dirty="0" smtClean="0"/>
              <a:t>.]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u="sng" dirty="0" smtClean="0"/>
              <a:t>Proof</a:t>
            </a:r>
            <a:r>
              <a:rPr lang="en-US" dirty="0" smtClean="0"/>
              <a:t>:  Part 2:  Let </a:t>
            </a:r>
            <a:r>
              <a:rPr lang="en-US" dirty="0" smtClean="0">
                <a:sym typeface="Symbol"/>
              </a:rPr>
              <a:t>B + D = 180 in quadrilateral ABCD.  If D is either inside or outside the circle through A, B, C, then let E be the point where (extended) AD meets the circle.  Now,     B + E = 180 by Part 1.      But then transversal AD cuts off equal angles at DC and EC, a contradiction.  Thus, D is on the circle through A, B, 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30680"/>
            <a:ext cx="3781127" cy="423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Preliminaries: Isosceles Trapezoids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an </a:t>
            </a:r>
            <a:r>
              <a:rPr lang="en-US" b="1" dirty="0" smtClean="0"/>
              <a:t>isosceles trapezoid</a:t>
            </a:r>
            <a:r>
              <a:rPr lang="en-US" dirty="0" smtClean="0"/>
              <a:t>, </a:t>
            </a:r>
            <a:r>
              <a:rPr lang="en-US" b="1" dirty="0" smtClean="0"/>
              <a:t>opposite</a:t>
            </a:r>
            <a:r>
              <a:rPr lang="en-US" dirty="0" smtClean="0"/>
              <a:t> angles are </a:t>
            </a:r>
            <a:r>
              <a:rPr lang="en-US" b="1" dirty="0" smtClean="0"/>
              <a:t>supplementary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u="sng" dirty="0" smtClean="0"/>
          </a:p>
          <a:p>
            <a:r>
              <a:rPr lang="en-US" u="sng" dirty="0" smtClean="0"/>
              <a:t>Proof</a:t>
            </a:r>
            <a:r>
              <a:rPr lang="en-US" dirty="0" smtClean="0"/>
              <a:t>:  By symmetry, </a:t>
            </a:r>
            <a:r>
              <a:rPr lang="en-US" dirty="0" smtClean="0">
                <a:sym typeface="Symbol"/>
              </a:rPr>
              <a:t>A = B, and C = D. 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           </a:t>
            </a:r>
            <a:r>
              <a:rPr lang="en-US" dirty="0" smtClean="0">
                <a:sym typeface="tci2"/>
              </a:rPr>
              <a:t> </a:t>
            </a:r>
            <a:r>
              <a:rPr lang="en-US" dirty="0" smtClean="0">
                <a:sym typeface="Symbol"/>
              </a:rPr>
              <a:t>2A + 2C = 360, so A + C = 180.</a:t>
            </a:r>
          </a:p>
          <a:p>
            <a:r>
              <a:rPr lang="en-US" dirty="0" smtClean="0">
                <a:sym typeface="Symbol"/>
              </a:rPr>
              <a:t>Therefore, an </a:t>
            </a:r>
            <a:r>
              <a:rPr lang="en-US" b="1" dirty="0" smtClean="0">
                <a:sym typeface="Symbol"/>
              </a:rPr>
              <a:t>isosceles trapezoid</a:t>
            </a:r>
            <a:r>
              <a:rPr lang="en-US" dirty="0" smtClean="0">
                <a:sym typeface="Symbol"/>
              </a:rPr>
              <a:t> is a </a:t>
            </a:r>
            <a:r>
              <a:rPr lang="en-US" b="1" dirty="0" smtClean="0">
                <a:sym typeface="Symbol"/>
              </a:rPr>
              <a:t>cyclic quadrilateral</a:t>
            </a:r>
            <a:r>
              <a:rPr lang="en-US" dirty="0" smtClean="0">
                <a:sym typeface="Symbol"/>
              </a:rPr>
              <a:t> and can be </a:t>
            </a:r>
            <a:r>
              <a:rPr lang="en-US" b="1" dirty="0" smtClean="0">
                <a:sym typeface="Symbol"/>
              </a:rPr>
              <a:t>inscribed</a:t>
            </a:r>
            <a:r>
              <a:rPr lang="en-US" dirty="0" smtClean="0">
                <a:sym typeface="Symbol"/>
              </a:rPr>
              <a:t> in a </a:t>
            </a:r>
            <a:r>
              <a:rPr lang="en-US" b="1" dirty="0" smtClean="0">
                <a:sym typeface="Symbol"/>
              </a:rPr>
              <a:t>circle!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81200"/>
            <a:ext cx="5491869" cy="284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8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>
                <a:latin typeface="+mn-lt"/>
              </a:rPr>
              <a:t>Notation: Midpoints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 </a:t>
            </a:r>
            <a:r>
              <a:rPr lang="en-US" sz="2800" dirty="0" smtClean="0">
                <a:sym typeface="tci1"/>
              </a:rPr>
              <a:t></a:t>
            </a:r>
            <a:r>
              <a:rPr lang="en-US" sz="2800" dirty="0" smtClean="0"/>
              <a:t>ABC, 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let 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be the </a:t>
            </a:r>
            <a:r>
              <a:rPr lang="en-US" sz="2800" b="1" dirty="0" smtClean="0"/>
              <a:t>midpoint</a:t>
            </a:r>
            <a:r>
              <a:rPr lang="en-US" sz="2800" dirty="0" smtClean="0"/>
              <a:t> of side BC,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let 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be the </a:t>
            </a:r>
            <a:r>
              <a:rPr lang="en-US" sz="2800" b="1" dirty="0" smtClean="0"/>
              <a:t>midpoint</a:t>
            </a:r>
            <a:r>
              <a:rPr lang="en-US" sz="2800" dirty="0" smtClean="0"/>
              <a:t> of side AC, and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let 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be the </a:t>
            </a:r>
            <a:r>
              <a:rPr lang="en-US" sz="2800" b="1" dirty="0" smtClean="0"/>
              <a:t>midpoint</a:t>
            </a:r>
            <a:r>
              <a:rPr lang="en-US" sz="2800" dirty="0" smtClean="0"/>
              <a:t> of side AB.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431232"/>
            <a:ext cx="4020170" cy="342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7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>
                <a:latin typeface="+mn-lt"/>
              </a:rPr>
              <a:t>Notation: Feet of the Altitudes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 </a:t>
            </a:r>
            <a:r>
              <a:rPr lang="en-US" sz="2800" dirty="0" smtClean="0">
                <a:sym typeface="tci1"/>
              </a:rPr>
              <a:t></a:t>
            </a:r>
            <a:r>
              <a:rPr lang="en-US" sz="2800" dirty="0" smtClean="0"/>
              <a:t>ABC, 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let D be the </a:t>
            </a:r>
            <a:r>
              <a:rPr lang="en-US" sz="2800" b="1" dirty="0" smtClean="0"/>
              <a:t>foot of the altitude</a:t>
            </a:r>
            <a:r>
              <a:rPr lang="en-US" sz="2800" dirty="0" smtClean="0"/>
              <a:t> from A to BC,</a:t>
            </a:r>
          </a:p>
          <a:p>
            <a:pPr marL="11430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let E be the </a:t>
            </a:r>
            <a:r>
              <a:rPr lang="en-US" sz="2800" b="1" dirty="0" smtClean="0"/>
              <a:t>foot of the altitude</a:t>
            </a:r>
            <a:r>
              <a:rPr lang="en-US" sz="2800" dirty="0" smtClean="0"/>
              <a:t> from B to AC, and</a:t>
            </a:r>
          </a:p>
          <a:p>
            <a:pPr marL="114300" indent="0">
              <a:buNone/>
            </a:pPr>
            <a:r>
              <a:rPr lang="en-US" sz="2800" dirty="0" smtClean="0"/>
              <a:t>	let F be the </a:t>
            </a:r>
            <a:r>
              <a:rPr lang="en-US" sz="2800" b="1" dirty="0" smtClean="0"/>
              <a:t>foot of the altitude</a:t>
            </a:r>
            <a:r>
              <a:rPr lang="en-US" sz="2800" dirty="0" smtClean="0"/>
              <a:t> from C to AB.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146549"/>
            <a:ext cx="3987387" cy="367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2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Notation: Midpoints from  Orthocenter to Vertices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For </a:t>
            </a:r>
            <a:r>
              <a:rPr lang="en-US" sz="2400" dirty="0" smtClean="0">
                <a:sym typeface="tci1"/>
              </a:rPr>
              <a:t></a:t>
            </a:r>
            <a:r>
              <a:rPr lang="en-US" sz="2400" dirty="0" smtClean="0"/>
              <a:t>ABC,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let H be the </a:t>
            </a:r>
            <a:r>
              <a:rPr lang="en-US" sz="2400" b="1" dirty="0" smtClean="0"/>
              <a:t>orthocenter</a:t>
            </a:r>
            <a:r>
              <a:rPr lang="en-US" sz="2400" dirty="0" smtClean="0"/>
              <a:t> (intersection of the altitudes),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let J be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AH,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let K be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BH, and</a:t>
            </a:r>
          </a:p>
          <a:p>
            <a:pPr marL="114300" indent="0">
              <a:buNone/>
            </a:pPr>
            <a:r>
              <a:rPr lang="en-US" sz="2400" dirty="0" smtClean="0"/>
              <a:t>	let L be the </a:t>
            </a:r>
            <a:r>
              <a:rPr lang="en-US" sz="2400" b="1" dirty="0" smtClean="0"/>
              <a:t>midpoint</a:t>
            </a:r>
            <a:r>
              <a:rPr lang="en-US" sz="2400" dirty="0" smtClean="0"/>
              <a:t> of CH.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486" y="2362200"/>
            <a:ext cx="4755514" cy="438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The Nine-Point Circle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r>
              <a:rPr lang="en-US" sz="2400" b="1" dirty="0" smtClean="0"/>
              <a:t>Theorem</a:t>
            </a:r>
            <a:r>
              <a:rPr lang="en-US" sz="2400" dirty="0" smtClean="0"/>
              <a:t>: For any triangle ABC, the following points lie on a unique common circle (the “</a:t>
            </a:r>
            <a:r>
              <a:rPr lang="en-US" sz="2400" b="1" dirty="0" smtClean="0"/>
              <a:t>Nine-Point Circle</a:t>
            </a:r>
            <a:r>
              <a:rPr lang="en-US" sz="2400" dirty="0" smtClean="0"/>
              <a:t>”):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The </a:t>
            </a:r>
            <a:r>
              <a:rPr lang="en-US" sz="2400" b="1" dirty="0" smtClean="0"/>
              <a:t>midpoints</a:t>
            </a:r>
            <a:r>
              <a:rPr lang="en-US" sz="2400" dirty="0" smtClean="0"/>
              <a:t> A</a:t>
            </a:r>
            <a:r>
              <a:rPr lang="en-US" sz="2400" dirty="0" smtClean="0">
                <a:sym typeface="Symbol"/>
              </a:rPr>
              <a:t></a:t>
            </a:r>
            <a:r>
              <a:rPr lang="en-US" sz="2400" dirty="0" smtClean="0"/>
              <a:t>, B</a:t>
            </a:r>
            <a:r>
              <a:rPr lang="en-US" sz="2400" dirty="0" smtClean="0">
                <a:sym typeface="Symbol"/>
              </a:rPr>
              <a:t></a:t>
            </a:r>
            <a:r>
              <a:rPr lang="en-US" sz="2400" dirty="0" smtClean="0"/>
              <a:t>, C</a:t>
            </a:r>
            <a:r>
              <a:rPr lang="en-US" sz="2400" dirty="0" smtClean="0">
                <a:sym typeface="Symbol"/>
              </a:rPr>
              <a:t> </a:t>
            </a:r>
            <a:r>
              <a:rPr lang="en-US" sz="2400" dirty="0" smtClean="0"/>
              <a:t>of the sides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The </a:t>
            </a:r>
            <a:r>
              <a:rPr lang="en-US" sz="2400" b="1" dirty="0" smtClean="0"/>
              <a:t>feet of the altitudes </a:t>
            </a:r>
            <a:r>
              <a:rPr lang="en-US" sz="2400" dirty="0" smtClean="0"/>
              <a:t>D, E, F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The </a:t>
            </a:r>
            <a:r>
              <a:rPr lang="en-US" sz="2400" b="1" dirty="0" smtClean="0"/>
              <a:t>midpoints</a:t>
            </a:r>
            <a:r>
              <a:rPr lang="en-US" sz="2400" dirty="0" smtClean="0"/>
              <a:t> J, K, L from the orthocenter to the vertices</a:t>
            </a:r>
          </a:p>
          <a:p>
            <a:pPr lvl="1">
              <a:spcBef>
                <a:spcPts val="0"/>
              </a:spcBef>
            </a:pPr>
            <a:endParaRPr lang="en-US" sz="2200" dirty="0"/>
          </a:p>
          <a:p>
            <a:pPr lvl="1">
              <a:spcBef>
                <a:spcPts val="0"/>
              </a:spcBef>
            </a:pPr>
            <a:endParaRPr lang="en-US" sz="2200" dirty="0" smtClean="0"/>
          </a:p>
          <a:p>
            <a:pPr marL="457200" lvl="1" indent="0">
              <a:spcBef>
                <a:spcPts val="0"/>
              </a:spcBef>
              <a:buNone/>
            </a:pPr>
            <a:r>
              <a:rPr lang="en-US" sz="2200" dirty="0"/>
              <a:t>	</a:t>
            </a:r>
            <a:r>
              <a:rPr lang="en-US" sz="2200" dirty="0" smtClean="0"/>
              <a:t>		Acute ∆				    Obtuse ∆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71866"/>
            <a:ext cx="4337325" cy="38687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6" y="2971866"/>
            <a:ext cx="4168544" cy="384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4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Proof of the Nine-Point Circle Theorem (beginning)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Proof</a:t>
            </a:r>
            <a:r>
              <a:rPr lang="en-US" dirty="0" smtClean="0"/>
              <a:t>: </a:t>
            </a:r>
          </a:p>
          <a:p>
            <a:r>
              <a:rPr lang="en-US" dirty="0" smtClean="0"/>
              <a:t>Consider the unique circle through the midpoints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We must show that D, E, F, J, K, L are also on this circle.</a:t>
            </a:r>
          </a:p>
          <a:p>
            <a:r>
              <a:rPr lang="en-US" dirty="0" smtClean="0"/>
              <a:t>It is enough to show that D and J are on this circle, because a similar argument can be used for the remaining points.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24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Proof </a:t>
            </a:r>
            <a:r>
              <a:rPr lang="en-US" dirty="0"/>
              <a:t>that D is on the </a:t>
            </a:r>
            <a:r>
              <a:rPr lang="en-US" dirty="0" smtClean="0"/>
              <a:t>Circle Through 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(beginning)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If D = 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, we are done.</a:t>
            </a:r>
          </a:p>
          <a:p>
            <a:r>
              <a:rPr lang="en-US" sz="2600" dirty="0" smtClean="0"/>
              <a:t>Otherwise, consider quadrilateral DC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. </a:t>
            </a:r>
          </a:p>
          <a:p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</a:t>
            </a:r>
            <a:r>
              <a:rPr lang="en-US" sz="2800" dirty="0">
                <a:sym typeface="tci1"/>
              </a:rPr>
              <a:t></a:t>
            </a:r>
            <a:r>
              <a:rPr lang="en-US" sz="2600" dirty="0" smtClean="0"/>
              <a:t> DA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by the Midpoint Theorem,                                                                            </a:t>
            </a:r>
          </a:p>
          <a:p>
            <a:pPr marL="0" indent="0">
              <a:buNone/>
            </a:pPr>
            <a:r>
              <a:rPr lang="en-US" sz="2600" dirty="0" smtClean="0"/>
              <a:t>      so DC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is a </a:t>
            </a:r>
            <a:r>
              <a:rPr lang="en-US" sz="2600" b="1" dirty="0" smtClean="0"/>
              <a:t>trapezoid</a:t>
            </a:r>
            <a:r>
              <a:rPr lang="en-US" sz="2600" dirty="0" smtClean="0"/>
              <a:t>.</a:t>
            </a:r>
          </a:p>
          <a:p>
            <a:pPr marL="0" indent="0">
              <a:buNone/>
            </a:pPr>
            <a:endParaRPr lang="en-US" sz="500" dirty="0" smtClean="0"/>
          </a:p>
          <a:p>
            <a:r>
              <a:rPr lang="en-US" sz="2600" dirty="0" smtClean="0"/>
              <a:t>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= ½ (AB) by the Midpoint Theorem</a:t>
            </a:r>
          </a:p>
          <a:p>
            <a:r>
              <a:rPr lang="en-US" sz="2600" dirty="0" smtClean="0"/>
              <a:t>DC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= AC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= ½ (AB) by the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   Hypotenuse Midpoint Theorem</a:t>
            </a:r>
          </a:p>
          <a:p>
            <a:r>
              <a:rPr lang="en-US" sz="2600" dirty="0" smtClean="0">
                <a:sym typeface="tci2"/>
              </a:rPr>
              <a:t></a:t>
            </a:r>
            <a:r>
              <a:rPr lang="en-US" sz="2600" dirty="0" smtClean="0"/>
              <a:t>  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= DC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, and so</a:t>
            </a:r>
          </a:p>
          <a:p>
            <a:pPr marL="0" indent="0">
              <a:buNone/>
            </a:pPr>
            <a:r>
              <a:rPr lang="en-US" sz="2600" dirty="0" smtClean="0"/>
              <a:t>        DC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B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A</a:t>
            </a:r>
            <a:r>
              <a:rPr lang="en-US" sz="2600" dirty="0" smtClean="0">
                <a:sym typeface="Symbol"/>
              </a:rPr>
              <a:t></a:t>
            </a:r>
            <a:r>
              <a:rPr lang="en-US" sz="2600" dirty="0" smtClean="0"/>
              <a:t> is an </a:t>
            </a:r>
            <a:r>
              <a:rPr lang="en-US" sz="2600" b="1" dirty="0" smtClean="0"/>
              <a:t>isosceles</a:t>
            </a:r>
          </a:p>
          <a:p>
            <a:pPr marL="0" indent="0">
              <a:buNone/>
            </a:pPr>
            <a:r>
              <a:rPr lang="en-US" sz="2600" b="1" dirty="0"/>
              <a:t> </a:t>
            </a:r>
            <a:r>
              <a:rPr lang="en-US" sz="2600" b="1" dirty="0" smtClean="0"/>
              <a:t>       trapezoid</a:t>
            </a:r>
            <a:r>
              <a:rPr lang="en-US" sz="2600" dirty="0" smtClean="0"/>
              <a:t>!</a:t>
            </a: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54" y="2738437"/>
            <a:ext cx="413204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0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Proof </a:t>
            </a:r>
            <a:r>
              <a:rPr lang="en-US" dirty="0"/>
              <a:t>that D is on the </a:t>
            </a:r>
            <a:r>
              <a:rPr lang="en-US" dirty="0" smtClean="0"/>
              <a:t>Circle Through 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(conclusion)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>
            <a:noAutofit/>
          </a:bodyPr>
          <a:lstStyle/>
          <a:p>
            <a:pPr marL="0" indent="0">
              <a:tabLst>
                <a:tab pos="747713" algn="l"/>
              </a:tabLst>
            </a:pPr>
            <a:r>
              <a:rPr lang="en-US" sz="2800" dirty="0" smtClean="0"/>
              <a:t>   Since DC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is an </a:t>
            </a:r>
            <a:r>
              <a:rPr lang="en-US" sz="2800" b="1" dirty="0" smtClean="0"/>
              <a:t>isosceles trapezoid</a:t>
            </a:r>
            <a:r>
              <a:rPr lang="en-US" sz="2800" dirty="0" smtClean="0"/>
              <a:t>,                   	points D, 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lie on a common circle.</a:t>
            </a:r>
          </a:p>
          <a:p>
            <a:pPr marL="346075" indent="-346075">
              <a:tabLst>
                <a:tab pos="747713" algn="l"/>
              </a:tabLst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But since the circle through any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three </a:t>
            </a:r>
            <a:r>
              <a:rPr lang="en-US" sz="2800" dirty="0" err="1" smtClean="0"/>
              <a:t>noncollinear</a:t>
            </a:r>
            <a:r>
              <a:rPr lang="en-US" sz="2800" dirty="0" smtClean="0"/>
              <a:t> points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is </a:t>
            </a:r>
            <a:r>
              <a:rPr lang="en-US" sz="2800" i="1" dirty="0" smtClean="0"/>
              <a:t>unique</a:t>
            </a:r>
            <a:r>
              <a:rPr lang="en-US" sz="2800" dirty="0" smtClean="0"/>
              <a:t>, D must lie 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the circle through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.   Done!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49" y="2653553"/>
            <a:ext cx="437996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3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Proof that J is on the Circle Through    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 (beginning)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Finally, if we show the circle with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/>
              <a:t>diameter</a:t>
            </a:r>
            <a:r>
              <a:rPr lang="en-US" dirty="0" smtClean="0"/>
              <a:t> JA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contains points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and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then all four points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J,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lie on 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common circle.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It is enough to prove                                       </a:t>
            </a:r>
            <a:r>
              <a:rPr lang="en-US" dirty="0" smtClean="0">
                <a:sym typeface="Symbol"/>
              </a:rPr>
              <a:t> JBA = 90</a:t>
            </a:r>
            <a:r>
              <a:rPr lang="en-US" dirty="0" smtClean="0"/>
              <a:t>  and                                          </a:t>
            </a:r>
            <a:r>
              <a:rPr lang="en-US" dirty="0" smtClean="0">
                <a:sym typeface="Symbol"/>
              </a:rPr>
              <a:t>JC</a:t>
            </a:r>
            <a:r>
              <a:rPr lang="en-US" dirty="0">
                <a:sym typeface="Symbol"/>
              </a:rPr>
              <a:t>A = 90</a:t>
            </a:r>
            <a:r>
              <a:rPr lang="en-US" dirty="0" smtClean="0">
                <a:sym typeface="Symbol"/>
              </a:rPr>
              <a:t></a:t>
            </a:r>
            <a:r>
              <a:rPr lang="en-US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46" y="2570018"/>
            <a:ext cx="4777054" cy="440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6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Proof that J is on the Circle Through     A</a:t>
            </a:r>
            <a:r>
              <a:rPr lang="en-US" dirty="0">
                <a:sym typeface="Symbol"/>
              </a:rPr>
              <a:t></a:t>
            </a:r>
            <a:r>
              <a:rPr lang="en-US" dirty="0"/>
              <a:t>, B</a:t>
            </a:r>
            <a:r>
              <a:rPr lang="en-US" dirty="0">
                <a:sym typeface="Symbol"/>
              </a:rPr>
              <a:t></a:t>
            </a:r>
            <a:r>
              <a:rPr lang="en-US" dirty="0"/>
              <a:t>, C</a:t>
            </a:r>
            <a:r>
              <a:rPr lang="en-US" dirty="0">
                <a:sym typeface="Symbol"/>
              </a:rPr>
              <a:t> </a:t>
            </a:r>
            <a:r>
              <a:rPr lang="en-US" dirty="0" smtClean="0">
                <a:sym typeface="Symbol"/>
              </a:rPr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JB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</a:t>
            </a:r>
            <a:r>
              <a:rPr lang="en-US" dirty="0" smtClean="0">
                <a:sym typeface="tci1"/>
              </a:rPr>
              <a:t></a:t>
            </a:r>
            <a:r>
              <a:rPr lang="en-US" dirty="0" smtClean="0"/>
              <a:t> HC by the Midpoint Theorem.</a:t>
            </a:r>
          </a:p>
          <a:p>
            <a:r>
              <a:rPr lang="en-US" dirty="0" smtClean="0"/>
              <a:t>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</a:t>
            </a:r>
            <a:r>
              <a:rPr lang="en-US" dirty="0" smtClean="0">
                <a:sym typeface="tci1"/>
              </a:rPr>
              <a:t></a:t>
            </a:r>
            <a:r>
              <a:rPr lang="en-US" dirty="0" smtClean="0"/>
              <a:t> AB by the Midpoint Theorem.</a:t>
            </a:r>
          </a:p>
          <a:p>
            <a:r>
              <a:rPr lang="en-US" dirty="0" smtClean="0"/>
              <a:t>But HC </a:t>
            </a:r>
            <a:r>
              <a:rPr lang="en-US" dirty="0" smtClean="0">
                <a:sym typeface="Symbol"/>
              </a:rPr>
              <a:t> AB since H is the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 </a:t>
            </a:r>
            <a:r>
              <a:rPr lang="en-US" b="1" dirty="0" smtClean="0">
                <a:sym typeface="Symbol"/>
              </a:rPr>
              <a:t>orthocenter</a:t>
            </a:r>
            <a:r>
              <a:rPr lang="en-US" dirty="0" smtClean="0">
                <a:sym typeface="Symbol"/>
              </a:rPr>
              <a:t>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>
                <a:sym typeface="Symbol"/>
              </a:rPr>
              <a:t>ABC.</a:t>
            </a:r>
          </a:p>
          <a:p>
            <a:r>
              <a:rPr lang="en-US" dirty="0" smtClean="0">
                <a:sym typeface="Symbol"/>
              </a:rPr>
              <a:t>Therefore, JB   BA.</a:t>
            </a:r>
          </a:p>
          <a:p>
            <a:r>
              <a:rPr lang="en-US" dirty="0" smtClean="0">
                <a:sym typeface="Symbol"/>
              </a:rPr>
              <a:t>Thus, JBA = 90,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      so B is on the circle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      with diameter JA</a:t>
            </a:r>
            <a:r>
              <a:rPr lang="en-US" dirty="0">
                <a:sym typeface="Symbol"/>
              </a:rPr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09" y="2466187"/>
            <a:ext cx="4800600" cy="442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The Proof is Complete!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similar proof holds for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. Thus, J is on the circle through 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, 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Along with D and J, similar proofs show that E and F, and K and L are on this same circle.</a:t>
            </a:r>
          </a:p>
          <a:p>
            <a:r>
              <a:rPr lang="en-US" dirty="0" smtClean="0"/>
              <a:t>Thus, all nine of these points lie on a common circle, the “</a:t>
            </a:r>
            <a:r>
              <a:rPr lang="en-US" b="1" dirty="0" smtClean="0"/>
              <a:t>Nine-Point Circle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52600"/>
            <a:ext cx="504109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Lab for Constructing the Nine-Point Circle using </a:t>
            </a:r>
            <a:r>
              <a:rPr lang="en-US" i="1" dirty="0" smtClean="0"/>
              <a:t>The Geometer’s Sketchpad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It is straightforward to create a lab using </a:t>
            </a:r>
            <a:r>
              <a:rPr lang="en-US" sz="3600" i="1" dirty="0" smtClean="0"/>
              <a:t>The Geometer’s Sketchpad</a:t>
            </a:r>
            <a:r>
              <a:rPr lang="en-US" sz="3600" dirty="0" smtClean="0"/>
              <a:t> in which students build a triangle and then construct its Nine-Point Circle. </a:t>
            </a:r>
          </a:p>
          <a:p>
            <a:r>
              <a:rPr lang="en-US" sz="3600" dirty="0" smtClean="0"/>
              <a:t>Students can then easily verify that the Nine-Point Circle remains on all nine points when the vertices of the triangle are moved about randomly.</a:t>
            </a:r>
          </a:p>
        </p:txBody>
      </p:sp>
    </p:spTree>
    <p:extLst>
      <p:ext uri="{BB962C8B-B14F-4D97-AF65-F5344CB8AC3E}">
        <p14:creationId xmlns:p14="http://schemas.microsoft.com/office/powerpoint/2010/main" val="3226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/>
              <a:t>For a copy of the Nine-Point Circle Lab using </a:t>
            </a:r>
            <a:r>
              <a:rPr lang="en-US" i="1" dirty="0" smtClean="0"/>
              <a:t>Geometer’s Sketchpad</a:t>
            </a:r>
            <a:r>
              <a:rPr lang="en-US" dirty="0" smtClean="0"/>
              <a:t>, send an e-mail to: </a:t>
            </a:r>
            <a:r>
              <a:rPr lang="en-US" dirty="0" smtClean="0">
                <a:hlinkClick r:id="rId2"/>
              </a:rPr>
              <a:t>andrilli@lasalle.edu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Questions?  </a:t>
            </a:r>
            <a:endParaRPr lang="en-US" dirty="0"/>
          </a:p>
        </p:txBody>
      </p:sp>
      <p:pic>
        <p:nvPicPr>
          <p:cNvPr id="1026" name="Picture 2" descr="C:\Users\Stephen\AppData\Local\Microsoft\Windows\Temporary Internet Files\Content.IE5\Z2AEF2L2\MC90031181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962400"/>
            <a:ext cx="3378404" cy="235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4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Other Interesting Theorems Related to the Nine-Point Circle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/>
              <a:t>radius</a:t>
            </a:r>
            <a:r>
              <a:rPr lang="en-US" dirty="0"/>
              <a:t> of the </a:t>
            </a:r>
            <a:r>
              <a:rPr lang="en-US" b="1" dirty="0"/>
              <a:t>nine-point circle </a:t>
            </a:r>
            <a:r>
              <a:rPr lang="en-US" dirty="0"/>
              <a:t>is </a:t>
            </a:r>
            <a:r>
              <a:rPr lang="en-US" b="1" dirty="0"/>
              <a:t>half</a:t>
            </a:r>
            <a:r>
              <a:rPr lang="en-US" dirty="0"/>
              <a:t> the </a:t>
            </a:r>
            <a:r>
              <a:rPr lang="en-US" b="1" dirty="0"/>
              <a:t>radius</a:t>
            </a:r>
            <a:r>
              <a:rPr lang="en-US" dirty="0"/>
              <a:t> of the </a:t>
            </a:r>
            <a:r>
              <a:rPr lang="en-US" b="1" dirty="0" err="1"/>
              <a:t>circumcircle</a:t>
            </a:r>
            <a:r>
              <a:rPr lang="en-US" dirty="0" smtClean="0"/>
              <a:t>.  That is, if N is the center of the Nine-Point Circle for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ABC, then  NA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= NB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= NC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is the radius of the nine-point circle, and NA</a:t>
            </a:r>
            <a:r>
              <a:rPr lang="en-US" dirty="0" smtClean="0">
                <a:sym typeface="Symbol"/>
              </a:rPr>
              <a:t></a:t>
            </a:r>
            <a:r>
              <a:rPr lang="en-US" dirty="0" smtClean="0"/>
              <a:t> = ½ OA. </a:t>
            </a:r>
          </a:p>
          <a:p>
            <a:r>
              <a:rPr lang="en-US" dirty="0" smtClean="0"/>
              <a:t>The points H (orthocenter), N (center of the nine-point circle), G (centroid), and O (</a:t>
            </a:r>
            <a:r>
              <a:rPr lang="en-US" dirty="0" err="1" smtClean="0"/>
              <a:t>circumcenter</a:t>
            </a:r>
            <a:r>
              <a:rPr lang="en-US" dirty="0" smtClean="0"/>
              <a:t>) are </a:t>
            </a:r>
            <a:r>
              <a:rPr lang="en-US" b="1" dirty="0" smtClean="0"/>
              <a:t>collinear</a:t>
            </a:r>
            <a:r>
              <a:rPr lang="en-US" dirty="0" smtClean="0"/>
              <a:t>.  The common line containing these points is called the </a:t>
            </a:r>
            <a:r>
              <a:rPr lang="en-US" b="1" dirty="0" smtClean="0"/>
              <a:t>Euler Line</a:t>
            </a:r>
            <a:r>
              <a:rPr lang="en-US" dirty="0" smtClean="0"/>
              <a:t>.  It can be shown that N is the midpoint of HO, and that G is 2/3 of the distance from H to O.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5672805"/>
            <a:ext cx="6125736" cy="106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Feuerbach’s Theorem and                   the Nine-Point Circle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is a </a:t>
            </a:r>
            <a:r>
              <a:rPr lang="en-US" b="1" i="1" dirty="0" smtClean="0"/>
              <a:t>unique</a:t>
            </a:r>
            <a:r>
              <a:rPr lang="en-US" dirty="0" smtClean="0"/>
              <a:t> circle inside any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which is </a:t>
            </a:r>
            <a:r>
              <a:rPr lang="en-US" b="1" dirty="0" smtClean="0"/>
              <a:t>tangent</a:t>
            </a:r>
            <a:r>
              <a:rPr lang="en-US" dirty="0" smtClean="0"/>
              <a:t> to all three sides of the triangle.  This circle is called the </a:t>
            </a:r>
            <a:r>
              <a:rPr lang="en-US" b="1" dirty="0" err="1" smtClean="0"/>
              <a:t>incircle</a:t>
            </a:r>
            <a:r>
              <a:rPr lang="en-US" dirty="0" smtClean="0"/>
              <a:t>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ABC. </a:t>
            </a:r>
          </a:p>
          <a:p>
            <a:r>
              <a:rPr lang="en-US" dirty="0" smtClean="0"/>
              <a:t>There are three </a:t>
            </a:r>
            <a:r>
              <a:rPr lang="en-US" b="1" i="1" dirty="0" smtClean="0"/>
              <a:t>unique</a:t>
            </a:r>
            <a:r>
              <a:rPr lang="en-US" dirty="0" smtClean="0"/>
              <a:t> circles outside any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ABC, each of which is externally tangent to one of the three sides of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 and the other two extended sides of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ABC.  These three circles are called the </a:t>
            </a:r>
            <a:r>
              <a:rPr lang="en-US" b="1" dirty="0" err="1" smtClean="0"/>
              <a:t>excircles</a:t>
            </a:r>
            <a:r>
              <a:rPr lang="en-US" dirty="0" smtClean="0"/>
              <a:t> of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ABC.</a:t>
            </a:r>
          </a:p>
          <a:p>
            <a:r>
              <a:rPr lang="en-US" b="1" dirty="0" smtClean="0"/>
              <a:t>Feuerbach’s Theorem</a:t>
            </a:r>
            <a:r>
              <a:rPr lang="en-US" dirty="0" smtClean="0"/>
              <a:t>:  The </a:t>
            </a:r>
            <a:r>
              <a:rPr lang="en-US" b="1" dirty="0"/>
              <a:t>nine-point circle </a:t>
            </a:r>
            <a:r>
              <a:rPr lang="en-US" dirty="0"/>
              <a:t>of any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is </a:t>
            </a:r>
            <a:r>
              <a:rPr lang="en-US" b="1" dirty="0" smtClean="0"/>
              <a:t>tangent</a:t>
            </a:r>
            <a:r>
              <a:rPr lang="en-US" dirty="0" smtClean="0"/>
              <a:t> to the </a:t>
            </a:r>
            <a:r>
              <a:rPr lang="en-US" b="1" dirty="0" err="1" smtClean="0"/>
              <a:t>incircle</a:t>
            </a:r>
            <a:r>
              <a:rPr lang="en-US" dirty="0" smtClean="0"/>
              <a:t>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as well as all </a:t>
            </a:r>
            <a:r>
              <a:rPr lang="en-US" b="1" dirty="0" smtClean="0"/>
              <a:t>three </a:t>
            </a:r>
            <a:r>
              <a:rPr lang="en-US" b="1" dirty="0" err="1" smtClean="0"/>
              <a:t>excircles</a:t>
            </a:r>
            <a:r>
              <a:rPr lang="en-US" b="1" dirty="0" smtClean="0"/>
              <a:t> </a:t>
            </a:r>
            <a:r>
              <a:rPr lang="en-US" dirty="0" smtClean="0"/>
              <a:t>of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6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0070C0">
              <a:alpha val="5200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Feuerbach’s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Feuerbach’s Theorem</a:t>
            </a:r>
            <a:r>
              <a:rPr lang="en-US" dirty="0" smtClean="0"/>
              <a:t>:     The </a:t>
            </a:r>
            <a:r>
              <a:rPr lang="en-US" b="1" dirty="0"/>
              <a:t>nine-point circle </a:t>
            </a:r>
            <a:r>
              <a:rPr lang="en-US" dirty="0"/>
              <a:t>of any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is </a:t>
            </a:r>
            <a:r>
              <a:rPr lang="en-US" b="1" dirty="0" smtClean="0"/>
              <a:t>tangent</a:t>
            </a:r>
            <a:r>
              <a:rPr lang="en-US" dirty="0" smtClean="0"/>
              <a:t> to the </a:t>
            </a:r>
            <a:r>
              <a:rPr lang="en-US" b="1" dirty="0" err="1" smtClean="0"/>
              <a:t>incircle</a:t>
            </a:r>
            <a:r>
              <a:rPr lang="en-US" dirty="0" smtClean="0"/>
              <a:t> of </a:t>
            </a:r>
            <a:r>
              <a:rPr lang="en-US" dirty="0" smtClean="0">
                <a:sym typeface="tci1"/>
              </a:rPr>
              <a:t></a:t>
            </a:r>
            <a:r>
              <a:rPr lang="en-US" dirty="0" smtClean="0"/>
              <a:t>ABC as well as all </a:t>
            </a:r>
            <a:r>
              <a:rPr lang="en-US" b="1" dirty="0" smtClean="0"/>
              <a:t>three </a:t>
            </a:r>
            <a:r>
              <a:rPr lang="en-US" b="1" dirty="0" err="1" smtClean="0"/>
              <a:t>excircles</a:t>
            </a:r>
            <a:r>
              <a:rPr lang="en-US" b="1" dirty="0" smtClean="0"/>
              <a:t> </a:t>
            </a:r>
            <a:r>
              <a:rPr lang="en-US" dirty="0" smtClean="0"/>
              <a:t>of </a:t>
            </a:r>
            <a:r>
              <a:rPr lang="en-US" dirty="0">
                <a:sym typeface="tci1"/>
              </a:rPr>
              <a:t></a:t>
            </a:r>
            <a:r>
              <a:rPr lang="en-US" dirty="0" smtClean="0"/>
              <a:t>ABC.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984412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7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0070C0">
              <a:alpha val="52000"/>
            </a:srgbClr>
          </a:solidFill>
        </p:spPr>
        <p:txBody>
          <a:bodyPr>
            <a:normAutofit/>
          </a:bodyPr>
          <a:lstStyle/>
          <a:p>
            <a:r>
              <a:rPr lang="en-US" dirty="0" smtClean="0"/>
              <a:t>Not Always Nine!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56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special cases, the 9 points 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, D, E, F, J, K, L are not necessarily distinct!    For example, if </a:t>
            </a:r>
            <a:r>
              <a:rPr lang="en-US" sz="2800" dirty="0">
                <a:sym typeface="tci1"/>
              </a:rPr>
              <a:t></a:t>
            </a:r>
            <a:r>
              <a:rPr lang="en-US" sz="2800" dirty="0" smtClean="0">
                <a:sym typeface="tci1"/>
              </a:rPr>
              <a:t>ABC is </a:t>
            </a:r>
            <a:r>
              <a:rPr lang="en-US" sz="2800" b="1" dirty="0" smtClean="0">
                <a:sym typeface="tci1"/>
              </a:rPr>
              <a:t>isosceles</a:t>
            </a:r>
            <a:r>
              <a:rPr lang="en-US" sz="2800" dirty="0" smtClean="0">
                <a:sym typeface="tci1"/>
              </a:rPr>
              <a:t> with </a:t>
            </a:r>
            <a:r>
              <a:rPr lang="en-US" sz="2800" dirty="0" smtClean="0"/>
              <a:t>AB = AC, then the altitude AD is on the perpendicular bisector        of BC, so D = A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If </a:t>
            </a:r>
            <a:r>
              <a:rPr lang="en-US" sz="2800" dirty="0" smtClean="0">
                <a:sym typeface="tci1"/>
              </a:rPr>
              <a:t>ABC is </a:t>
            </a:r>
            <a:r>
              <a:rPr lang="en-US" sz="2800" b="1" dirty="0" smtClean="0"/>
              <a:t>equilateral</a:t>
            </a:r>
            <a:r>
              <a:rPr lang="en-US" sz="2800" dirty="0" smtClean="0"/>
              <a:t>, then B</a:t>
            </a:r>
            <a:r>
              <a:rPr lang="en-US" sz="2800" dirty="0" smtClean="0">
                <a:sym typeface="Symbol"/>
              </a:rPr>
              <a:t> </a:t>
            </a:r>
            <a:r>
              <a:rPr lang="en-US" sz="2800" dirty="0" smtClean="0"/>
              <a:t>= E and C</a:t>
            </a:r>
            <a:r>
              <a:rPr lang="en-US" sz="2800" dirty="0" smtClean="0">
                <a:sym typeface="Symbol"/>
              </a:rPr>
              <a:t> </a:t>
            </a:r>
            <a:r>
              <a:rPr lang="en-US" sz="2800" dirty="0" smtClean="0"/>
              <a:t>= F as well.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708" y="1219200"/>
            <a:ext cx="4533437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0070C0">
              <a:alpha val="52000"/>
            </a:srgbClr>
          </a:solidFill>
        </p:spPr>
        <p:txBody>
          <a:bodyPr>
            <a:normAutofit/>
          </a:bodyPr>
          <a:lstStyle/>
          <a:p>
            <a:r>
              <a:rPr lang="en-US" dirty="0" smtClean="0"/>
              <a:t>Not Always Nine!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Similarly, if A is a </a:t>
            </a:r>
            <a:r>
              <a:rPr lang="en-US" sz="2800" b="1" dirty="0" smtClean="0"/>
              <a:t>right</a:t>
            </a:r>
            <a:r>
              <a:rPr lang="en-US" sz="2800" dirty="0" smtClean="0"/>
              <a:t> angle, then A is actually the </a:t>
            </a:r>
            <a:r>
              <a:rPr lang="en-US" sz="2800" b="1" dirty="0" smtClean="0"/>
              <a:t>orthocenter</a:t>
            </a:r>
            <a:r>
              <a:rPr lang="en-US" sz="2800" dirty="0" smtClean="0"/>
              <a:t> of ∆ABC.  In this case, A = E = F = H = J,     and C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= L, and B</a:t>
            </a:r>
            <a:r>
              <a:rPr lang="en-US" sz="2800" dirty="0" smtClean="0">
                <a:sym typeface="Symbol"/>
              </a:rPr>
              <a:t></a:t>
            </a:r>
            <a:r>
              <a:rPr lang="en-US" sz="2800" dirty="0" smtClean="0"/>
              <a:t> = K. 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819400"/>
            <a:ext cx="7010400" cy="396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2780</TotalTime>
  <Words>2074</Words>
  <Application>Microsoft Office PowerPoint</Application>
  <PresentationFormat>On-screen Show (4:3)</PresentationFormat>
  <Paragraphs>165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The Existence of the Nine-Point Circle for a Given Triangle</vt:lpstr>
      <vt:lpstr>Preliminaries</vt:lpstr>
      <vt:lpstr>Preliminaries: Point Equidistant From Two Other Points </vt:lpstr>
      <vt:lpstr>Preliminaries: Midpoint Theorem</vt:lpstr>
      <vt:lpstr>Preliminaries: Inscribed Angles,     Right Triangles</vt:lpstr>
      <vt:lpstr>Preliminaries: Hypotenuse Midpoint Theorem</vt:lpstr>
      <vt:lpstr>Preliminaries: Circumcenter</vt:lpstr>
      <vt:lpstr>Preliminaries: Circumcenter</vt:lpstr>
      <vt:lpstr>Preliminaries: Unique Circle Through 3 Noncollinear Points</vt:lpstr>
      <vt:lpstr>Preliminaries: Orthocenter</vt:lpstr>
      <vt:lpstr>Preliminaries: Orthocenter (cont’d)</vt:lpstr>
      <vt:lpstr>Preliminaries: Orthocenter (cont’d)</vt:lpstr>
      <vt:lpstr>Preliminaries: Cyclic Quadrilaterals</vt:lpstr>
      <vt:lpstr>Preliminaries: Cyclic Quadrilaterals</vt:lpstr>
      <vt:lpstr>Preliminaries: Isosceles Trapezoids</vt:lpstr>
      <vt:lpstr>Notation: Midpoints</vt:lpstr>
      <vt:lpstr>Notation: Feet of the Altitudes</vt:lpstr>
      <vt:lpstr>Notation: Midpoints from  Orthocenter to Vertices</vt:lpstr>
      <vt:lpstr>The Nine-Point Circle of ABC</vt:lpstr>
      <vt:lpstr>Proof of the Nine-Point Circle Theorem (beginning)</vt:lpstr>
      <vt:lpstr>Proof that D is on the Circle Through  A, B, C (beginning)</vt:lpstr>
      <vt:lpstr>Proof that D is on the Circle Through  A, B, C (conclusion)</vt:lpstr>
      <vt:lpstr>Proof that J is on the Circle Through     A, B, C (beginning)</vt:lpstr>
      <vt:lpstr>Proof that J is on the Circle Through     A, B, C (continued)</vt:lpstr>
      <vt:lpstr>The Proof is Complete!</vt:lpstr>
      <vt:lpstr>Lab for Constructing the Nine-Point Circle using The Geometer’s Sketchpad</vt:lpstr>
      <vt:lpstr>Contact Information</vt:lpstr>
      <vt:lpstr>Other Interesting Theorems Related to the Nine-Point Circle</vt:lpstr>
      <vt:lpstr>Feuerbach’s Theorem and                   the Nine-Point Circle</vt:lpstr>
      <vt:lpstr>Feuerbach’s Theorem</vt:lpstr>
      <vt:lpstr>Not Always Nine!</vt:lpstr>
      <vt:lpstr>Not Always Nine!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Existence of the Nine-Point Circle for a Given Triangle</dc:title>
  <dc:creator>Stephen</dc:creator>
  <cp:lastModifiedBy>Stephen</cp:lastModifiedBy>
  <cp:revision>132</cp:revision>
  <dcterms:created xsi:type="dcterms:W3CDTF">2013-06-06T19:28:49Z</dcterms:created>
  <dcterms:modified xsi:type="dcterms:W3CDTF">2013-08-04T17:54:23Z</dcterms:modified>
</cp:coreProperties>
</file>